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30" r:id="rId2"/>
    <p:sldId id="438" r:id="rId3"/>
    <p:sldId id="284" r:id="rId4"/>
    <p:sldId id="364" r:id="rId5"/>
    <p:sldId id="290" r:id="rId6"/>
    <p:sldId id="425" r:id="rId7"/>
    <p:sldId id="426" r:id="rId8"/>
    <p:sldId id="427" r:id="rId9"/>
    <p:sldId id="291" r:id="rId10"/>
    <p:sldId id="292" r:id="rId11"/>
    <p:sldId id="365" r:id="rId12"/>
    <p:sldId id="293" r:id="rId13"/>
    <p:sldId id="294" r:id="rId14"/>
    <p:sldId id="361" r:id="rId15"/>
    <p:sldId id="295" r:id="rId16"/>
    <p:sldId id="383" r:id="rId17"/>
    <p:sldId id="419" r:id="rId18"/>
    <p:sldId id="420" r:id="rId19"/>
    <p:sldId id="421" r:id="rId20"/>
    <p:sldId id="422" r:id="rId21"/>
    <p:sldId id="423" r:id="rId22"/>
    <p:sldId id="424" r:id="rId23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5969" autoAdjust="0"/>
  </p:normalViewPr>
  <p:slideViewPr>
    <p:cSldViewPr>
      <p:cViewPr varScale="1">
        <p:scale>
          <a:sx n="65" d="100"/>
          <a:sy n="65" d="100"/>
        </p:scale>
        <p:origin x="145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23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-1374"/>
    </p:cViewPr>
  </p:sorterViewPr>
  <p:notesViewPr>
    <p:cSldViewPr>
      <p:cViewPr varScale="1">
        <p:scale>
          <a:sx n="69" d="100"/>
          <a:sy n="69" d="100"/>
        </p:scale>
        <p:origin x="2232" y="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t-PT" smtClean="0"/>
              <a:t>2017/18</a:t>
            </a:r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A3063-5534-424E-9089-AC00FF9A140F}" type="datetimeFigureOut">
              <a:rPr lang="pt-PT" smtClean="0"/>
              <a:t>15-03-2020</a:t>
            </a:fld>
            <a:endParaRPr lang="pt-PT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C6386-EC7D-4D9F-B267-797AE3D17AD6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5643999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r>
              <a:rPr lang="pt-PT" smtClean="0"/>
              <a:t>2017/18</a:t>
            </a:r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4D6372F-88BF-4B7E-A6DB-39F32AC03A87}" type="datetimeFigureOut">
              <a:rPr lang="pt-PT"/>
              <a:pPr>
                <a:defRPr/>
              </a:pPr>
              <a:t>15-03-2020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PT" noProof="0" dirty="0" smtClean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noProof="0" smtClean="0"/>
              <a:t>Clique para editar os estilos</a:t>
            </a:r>
          </a:p>
          <a:p>
            <a:pPr lvl="1"/>
            <a:r>
              <a:rPr lang="pt-PT" noProof="0" smtClean="0"/>
              <a:t>Segundo nível</a:t>
            </a:r>
          </a:p>
          <a:p>
            <a:pPr lvl="2"/>
            <a:r>
              <a:rPr lang="pt-PT" noProof="0" smtClean="0"/>
              <a:t>Terceiro nível</a:t>
            </a:r>
          </a:p>
          <a:p>
            <a:pPr lvl="3"/>
            <a:r>
              <a:rPr lang="pt-PT" noProof="0" smtClean="0"/>
              <a:t>Quarto nível</a:t>
            </a:r>
          </a:p>
          <a:p>
            <a:pPr lvl="4"/>
            <a:r>
              <a:rPr lang="pt-PT" noProof="0" smtClean="0"/>
              <a:t>Quinto nível</a:t>
            </a: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DE639E3-866D-48A7-A499-1ABA155746B3}" type="slidenum">
              <a:rPr lang="pt-PT"/>
              <a:pPr>
                <a:defRPr/>
              </a:pPr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82726916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E639E3-866D-48A7-A499-1ABA155746B3}" type="slidenum">
              <a:rPr lang="pt-PT" smtClean="0"/>
              <a:pPr>
                <a:defRPr/>
              </a:pPr>
              <a:t>0</a:t>
            </a:fld>
            <a:endParaRPr lang="pt-PT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2017/18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232337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E639E3-866D-48A7-A499-1ABA155746B3}" type="slidenum">
              <a:rPr lang="pt-PT" smtClean="0"/>
              <a:pPr>
                <a:defRPr/>
              </a:pPr>
              <a:t>10</a:t>
            </a:fld>
            <a:endParaRPr lang="pt-PT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2017/18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03866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E639E3-866D-48A7-A499-1ABA155746B3}" type="slidenum">
              <a:rPr lang="pt-PT" smtClean="0"/>
              <a:pPr>
                <a:defRPr/>
              </a:pPr>
              <a:t>11</a:t>
            </a:fld>
            <a:endParaRPr lang="pt-PT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2017/18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03866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E639E3-866D-48A7-A499-1ABA155746B3}" type="slidenum">
              <a:rPr lang="pt-PT" smtClean="0"/>
              <a:pPr>
                <a:defRPr/>
              </a:pPr>
              <a:t>12</a:t>
            </a:fld>
            <a:endParaRPr lang="pt-PT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2017/18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03866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E639E3-866D-48A7-A499-1ABA155746B3}" type="slidenum">
              <a:rPr lang="pt-PT" smtClean="0"/>
              <a:pPr>
                <a:defRPr/>
              </a:pPr>
              <a:t>13</a:t>
            </a:fld>
            <a:endParaRPr lang="pt-PT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2017/18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03866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E639E3-866D-48A7-A499-1ABA155746B3}" type="slidenum">
              <a:rPr lang="pt-PT" smtClean="0"/>
              <a:pPr>
                <a:defRPr/>
              </a:pPr>
              <a:t>14</a:t>
            </a:fld>
            <a:endParaRPr lang="pt-PT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2017/18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038663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E639E3-866D-48A7-A499-1ABA155746B3}" type="slidenum">
              <a:rPr lang="pt-PT" smtClean="0"/>
              <a:pPr>
                <a:defRPr/>
              </a:pPr>
              <a:t>15</a:t>
            </a:fld>
            <a:endParaRPr lang="pt-PT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2017/18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887768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E639E3-866D-48A7-A499-1ABA155746B3}" type="slidenum">
              <a:rPr lang="pt-PT" smtClean="0"/>
              <a:pPr>
                <a:defRPr/>
              </a:pPr>
              <a:t>20</a:t>
            </a:fld>
            <a:endParaRPr lang="pt-PT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2017/18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56172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E639E3-866D-48A7-A499-1ABA155746B3}" type="slidenum">
              <a:rPr lang="pt-PT" smtClean="0"/>
              <a:pPr>
                <a:defRPr/>
              </a:pPr>
              <a:t>21</a:t>
            </a:fld>
            <a:endParaRPr lang="pt-PT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2017/18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139807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E639E3-866D-48A7-A499-1ABA155746B3}" type="slidenum">
              <a:rPr lang="pt-PT" smtClean="0"/>
              <a:pPr>
                <a:defRPr/>
              </a:pPr>
              <a:t>1</a:t>
            </a:fld>
            <a:endParaRPr lang="pt-PT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2017/18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55383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E639E3-866D-48A7-A499-1ABA155746B3}" type="slidenum">
              <a:rPr lang="pt-PT" smtClean="0"/>
              <a:pPr>
                <a:defRPr/>
              </a:pPr>
              <a:t>2</a:t>
            </a:fld>
            <a:endParaRPr lang="pt-PT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2017/18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03866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E639E3-866D-48A7-A499-1ABA155746B3}" type="slidenum">
              <a:rPr lang="pt-PT" smtClean="0"/>
              <a:pPr>
                <a:defRPr/>
              </a:pPr>
              <a:t>3</a:t>
            </a:fld>
            <a:endParaRPr lang="pt-PT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2017/18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03866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E639E3-866D-48A7-A499-1ABA155746B3}" type="slidenum">
              <a:rPr lang="pt-PT" smtClean="0"/>
              <a:pPr>
                <a:defRPr/>
              </a:pPr>
              <a:t>4</a:t>
            </a:fld>
            <a:endParaRPr lang="pt-PT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2017/18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03866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E639E3-866D-48A7-A499-1ABA155746B3}" type="slidenum">
              <a:rPr lang="pt-PT" smtClean="0"/>
              <a:pPr>
                <a:defRPr/>
              </a:pPr>
              <a:t>6</a:t>
            </a:fld>
            <a:endParaRPr lang="pt-PT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2017/18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00268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E639E3-866D-48A7-A499-1ABA155746B3}" type="slidenum">
              <a:rPr lang="pt-PT" smtClean="0"/>
              <a:pPr>
                <a:defRPr/>
              </a:pPr>
              <a:t>7</a:t>
            </a:fld>
            <a:endParaRPr lang="pt-PT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2017/18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46717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E639E3-866D-48A7-A499-1ABA155746B3}" type="slidenum">
              <a:rPr lang="pt-PT" smtClean="0"/>
              <a:pPr>
                <a:defRPr/>
              </a:pPr>
              <a:t>8</a:t>
            </a:fld>
            <a:endParaRPr lang="pt-PT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2017/18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03866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E639E3-866D-48A7-A499-1ABA155746B3}" type="slidenum">
              <a:rPr lang="pt-PT" smtClean="0"/>
              <a:pPr>
                <a:defRPr/>
              </a:pPr>
              <a:t>9</a:t>
            </a:fld>
            <a:endParaRPr lang="pt-PT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PT" smtClean="0"/>
              <a:t>2017/18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03866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836D53-F501-4FB7-87C6-763F36FBA10E}" type="slidenum">
              <a:rPr lang="en-GB" altLang="pt-PT" smtClean="0"/>
              <a:pPr>
                <a:defRPr/>
              </a:pPr>
              <a:t>‹nº›</a:t>
            </a:fld>
            <a:endParaRPr lang="en-GB" altLang="pt-PT" dirty="0"/>
          </a:p>
        </p:txBody>
      </p:sp>
      <p:sp>
        <p:nvSpPr>
          <p:cNvPr id="3" name="Título 1"/>
          <p:cNvSpPr>
            <a:spLocks noGrp="1"/>
          </p:cNvSpPr>
          <p:nvPr userDrawn="1"/>
        </p:nvSpPr>
        <p:spPr bwMode="auto">
          <a:xfrm>
            <a:off x="-2712" y="3154362"/>
            <a:ext cx="9149423" cy="549275"/>
          </a:xfrm>
          <a:prstGeom prst="rect">
            <a:avLst/>
          </a:prstGeom>
          <a:noFill/>
          <a:ln w="571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t-PT" sz="1800" b="1" dirty="0" smtClean="0">
                <a:latin typeface="Arial" pitchFamily="34" charset="0"/>
                <a:cs typeface="Arial" pitchFamily="34" charset="0"/>
              </a:rPr>
              <a:t>ISEG – CURSO DE MAEG 2017/18 - INVESTIGAÇÃO OPERACIONAL II</a:t>
            </a:r>
            <a:endParaRPr lang="en-GB" sz="18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249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GB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GB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E86D1-A3F9-427B-91BF-22544322460F}" type="datetime1">
              <a:rPr lang="en-GB" smtClean="0"/>
              <a:t>15/03/2020</a:t>
            </a:fld>
            <a:endParaRPr lang="en-GB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73423-17BD-4CE2-9573-9C0C76B7A6E2}" type="slidenum">
              <a:rPr lang="en-GB" altLang="pt-PT"/>
              <a:pPr>
                <a:defRPr/>
              </a:pPr>
              <a:t>‹nº›</a:t>
            </a:fld>
            <a:endParaRPr lang="en-GB" altLang="pt-PT" dirty="0"/>
          </a:p>
        </p:txBody>
      </p:sp>
    </p:spTree>
    <p:extLst>
      <p:ext uri="{BB962C8B-B14F-4D97-AF65-F5344CB8AC3E}">
        <p14:creationId xmlns:p14="http://schemas.microsoft.com/office/powerpoint/2010/main" val="2174899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GB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GB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F4DBD-CDD7-4D50-838C-08F26C9CDCC4}" type="datetime1">
              <a:rPr lang="en-GB" smtClean="0"/>
              <a:t>15/03/2020</a:t>
            </a:fld>
            <a:endParaRPr lang="en-GB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885AF-9E35-4378-B547-716EFB1888DB}" type="slidenum">
              <a:rPr lang="en-GB" altLang="pt-PT"/>
              <a:pPr>
                <a:defRPr/>
              </a:pPr>
              <a:t>‹nº›</a:t>
            </a:fld>
            <a:endParaRPr lang="en-GB" altLang="pt-PT" dirty="0"/>
          </a:p>
        </p:txBody>
      </p:sp>
    </p:spTree>
    <p:extLst>
      <p:ext uri="{BB962C8B-B14F-4D97-AF65-F5344CB8AC3E}">
        <p14:creationId xmlns:p14="http://schemas.microsoft.com/office/powerpoint/2010/main" val="3363690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GB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en-GB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0F308-64AE-4F2B-BD39-8346E679482B}" type="datetime1">
              <a:rPr lang="en-GB" smtClean="0"/>
              <a:t>15/03/2020</a:t>
            </a:fld>
            <a:endParaRPr lang="en-GB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02BA0-ACAB-4569-B569-317A36446D29}" type="slidenum">
              <a:rPr lang="en-GB" altLang="pt-PT"/>
              <a:pPr>
                <a:defRPr/>
              </a:pPr>
              <a:t>‹nº›</a:t>
            </a:fld>
            <a:endParaRPr lang="en-GB" altLang="pt-PT"/>
          </a:p>
        </p:txBody>
      </p:sp>
    </p:spTree>
    <p:extLst>
      <p:ext uri="{BB962C8B-B14F-4D97-AF65-F5344CB8AC3E}">
        <p14:creationId xmlns:p14="http://schemas.microsoft.com/office/powerpoint/2010/main" val="613720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B7C34-CA67-447F-B631-10AD93E3BE34}" type="datetime1">
              <a:rPr lang="en-GB" smtClean="0"/>
              <a:t>15/03/2020</a:t>
            </a:fld>
            <a:endParaRPr lang="en-GB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1DC9D-618A-400F-94E9-3CD2C81EF5C0}" type="slidenum">
              <a:rPr lang="en-GB" altLang="pt-PT"/>
              <a:pPr>
                <a:defRPr/>
              </a:pPr>
              <a:t>‹nº›</a:t>
            </a:fld>
            <a:endParaRPr lang="en-GB" altLang="pt-PT" dirty="0"/>
          </a:p>
        </p:txBody>
      </p:sp>
      <p:sp>
        <p:nvSpPr>
          <p:cNvPr id="10" name="Título 1"/>
          <p:cNvSpPr>
            <a:spLocks noGrp="1"/>
          </p:cNvSpPr>
          <p:nvPr userDrawn="1"/>
        </p:nvSpPr>
        <p:spPr bwMode="auto">
          <a:xfrm>
            <a:off x="457200" y="28575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6404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dirty="0" smtClean="0"/>
              <a:t>Clique para editar o estilo</a:t>
            </a:r>
            <a:endParaRPr lang="en-GB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27B66-DC40-4CFB-BA13-15E1713FE1D8}" type="datetime1">
              <a:rPr lang="en-GB" smtClean="0"/>
              <a:t>15/03/2020</a:t>
            </a:fld>
            <a:endParaRPr lang="en-GB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3DFFA-DF70-46A9-A2F3-597148BAB849}" type="slidenum">
              <a:rPr lang="en-GB" altLang="pt-PT"/>
              <a:pPr>
                <a:defRPr/>
              </a:pPr>
              <a:t>‹nº›</a:t>
            </a:fld>
            <a:endParaRPr lang="en-GB" altLang="pt-PT" dirty="0"/>
          </a:p>
        </p:txBody>
      </p:sp>
    </p:spTree>
    <p:extLst>
      <p:ext uri="{BB962C8B-B14F-4D97-AF65-F5344CB8AC3E}">
        <p14:creationId xmlns:p14="http://schemas.microsoft.com/office/powerpoint/2010/main" val="3445144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GB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GB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GB"/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083D4-697D-42CD-A259-C3AFA36BDD31}" type="datetime1">
              <a:rPr lang="en-GB" smtClean="0"/>
              <a:t>15/03/2020</a:t>
            </a:fld>
            <a:endParaRPr lang="en-GB" dirty="0"/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B53E8-FA0C-41C8-B57E-B81F9070791C}" type="slidenum">
              <a:rPr lang="en-GB" altLang="pt-PT"/>
              <a:pPr>
                <a:defRPr/>
              </a:pPr>
              <a:t>‹nº›</a:t>
            </a:fld>
            <a:endParaRPr lang="en-GB" altLang="pt-PT" dirty="0"/>
          </a:p>
        </p:txBody>
      </p:sp>
    </p:spTree>
    <p:extLst>
      <p:ext uri="{BB962C8B-B14F-4D97-AF65-F5344CB8AC3E}">
        <p14:creationId xmlns:p14="http://schemas.microsoft.com/office/powerpoint/2010/main" val="401069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en-GB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dirty="0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GB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dirty="0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dirty="0" smtClean="0"/>
              <a:t>Clique para editar os estilos</a:t>
            </a:r>
          </a:p>
          <a:p>
            <a:pPr lvl="1"/>
            <a:r>
              <a:rPr lang="pt-PT" dirty="0" smtClean="0"/>
              <a:t>Segundo nível</a:t>
            </a:r>
          </a:p>
          <a:p>
            <a:pPr lvl="2"/>
            <a:r>
              <a:rPr lang="pt-PT" dirty="0" smtClean="0"/>
              <a:t>Terceiro nível</a:t>
            </a:r>
          </a:p>
          <a:p>
            <a:pPr lvl="3"/>
            <a:r>
              <a:rPr lang="pt-PT" dirty="0" smtClean="0"/>
              <a:t>Quarto nível</a:t>
            </a:r>
          </a:p>
          <a:p>
            <a:pPr lvl="4"/>
            <a:r>
              <a:rPr lang="pt-PT" dirty="0" smtClean="0"/>
              <a:t>Quinto nível</a:t>
            </a:r>
            <a:endParaRPr lang="en-GB" dirty="0"/>
          </a:p>
        </p:txBody>
      </p:sp>
      <p:sp>
        <p:nvSpPr>
          <p:cNvPr id="7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38A39-44DD-4AE7-B8E1-03A134370175}" type="datetime1">
              <a:rPr lang="en-GB" smtClean="0"/>
              <a:t>15/03/2020</a:t>
            </a:fld>
            <a:endParaRPr lang="en-GB" dirty="0"/>
          </a:p>
        </p:txBody>
      </p:sp>
      <p:sp>
        <p:nvSpPr>
          <p:cNvPr id="8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CC663-07A8-44A5-86EB-4AAA8C3001B1}" type="slidenum">
              <a:rPr lang="en-GB" altLang="pt-PT"/>
              <a:pPr>
                <a:defRPr/>
              </a:pPr>
              <a:t>‹nº›</a:t>
            </a:fld>
            <a:endParaRPr lang="en-GB" altLang="pt-PT" dirty="0"/>
          </a:p>
        </p:txBody>
      </p:sp>
    </p:spTree>
    <p:extLst>
      <p:ext uri="{BB962C8B-B14F-4D97-AF65-F5344CB8AC3E}">
        <p14:creationId xmlns:p14="http://schemas.microsoft.com/office/powerpoint/2010/main" val="262620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C99DD-A1B8-47B0-80A0-EBE1DEFAA2C3}" type="datetime1">
              <a:rPr lang="en-GB" smtClean="0"/>
              <a:t>15/03/2020</a:t>
            </a:fld>
            <a:endParaRPr lang="en-GB" dirty="0"/>
          </a:p>
        </p:txBody>
      </p:sp>
      <p:sp>
        <p:nvSpPr>
          <p:cNvPr id="4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60578-5A63-453C-9548-1D401AF03B0A}" type="slidenum">
              <a:rPr lang="en-GB" altLang="pt-PT"/>
              <a:pPr>
                <a:defRPr/>
              </a:pPr>
              <a:t>‹nº›</a:t>
            </a:fld>
            <a:endParaRPr lang="en-GB" altLang="pt-PT" dirty="0"/>
          </a:p>
        </p:txBody>
      </p:sp>
    </p:spTree>
    <p:extLst>
      <p:ext uri="{BB962C8B-B14F-4D97-AF65-F5344CB8AC3E}">
        <p14:creationId xmlns:p14="http://schemas.microsoft.com/office/powerpoint/2010/main" val="1707314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8A5CA-111A-47C2-9B7F-6E41B97424FE}" type="datetime1">
              <a:rPr lang="en-GB" smtClean="0"/>
              <a:t>15/03/2020</a:t>
            </a:fld>
            <a:endParaRPr lang="en-GB" dirty="0"/>
          </a:p>
        </p:txBody>
      </p:sp>
      <p:sp>
        <p:nvSpPr>
          <p:cNvPr id="3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AE251-0AAD-4B2F-A973-37B63E9A5EA2}" type="slidenum">
              <a:rPr lang="en-GB" altLang="pt-PT"/>
              <a:pPr>
                <a:defRPr/>
              </a:pPr>
              <a:t>‹nº›</a:t>
            </a:fld>
            <a:endParaRPr lang="en-GB" altLang="pt-PT" dirty="0"/>
          </a:p>
        </p:txBody>
      </p:sp>
    </p:spTree>
    <p:extLst>
      <p:ext uri="{BB962C8B-B14F-4D97-AF65-F5344CB8AC3E}">
        <p14:creationId xmlns:p14="http://schemas.microsoft.com/office/powerpoint/2010/main" val="3258112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en-GB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GB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ED89A-63D1-4604-BACD-F8E793DC673E}" type="datetime1">
              <a:rPr lang="en-GB" smtClean="0"/>
              <a:t>15/03/2020</a:t>
            </a:fld>
            <a:endParaRPr lang="en-GB" dirty="0"/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74CDC-1EA9-46D0-901D-FB7B223553B4}" type="slidenum">
              <a:rPr lang="en-GB" altLang="pt-PT"/>
              <a:pPr>
                <a:defRPr/>
              </a:pPr>
              <a:t>‹nº›</a:t>
            </a:fld>
            <a:endParaRPr lang="en-GB" altLang="pt-PT" dirty="0"/>
          </a:p>
        </p:txBody>
      </p:sp>
    </p:spTree>
    <p:extLst>
      <p:ext uri="{BB962C8B-B14F-4D97-AF65-F5344CB8AC3E}">
        <p14:creationId xmlns:p14="http://schemas.microsoft.com/office/powerpoint/2010/main" val="2592375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en-GB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208BF-1F57-4875-A9E1-63BD3AE1E02F}" type="datetime1">
              <a:rPr lang="en-GB" smtClean="0"/>
              <a:t>15/03/2020</a:t>
            </a:fld>
            <a:endParaRPr lang="en-GB" dirty="0"/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FB7C9-CA8C-4610-9179-02E39D3395FE}" type="slidenum">
              <a:rPr lang="en-GB" altLang="pt-PT"/>
              <a:pPr>
                <a:defRPr/>
              </a:pPr>
              <a:t>‹nº›</a:t>
            </a:fld>
            <a:endParaRPr lang="en-GB" altLang="pt-PT" dirty="0"/>
          </a:p>
        </p:txBody>
      </p:sp>
    </p:spTree>
    <p:extLst>
      <p:ext uri="{BB962C8B-B14F-4D97-AF65-F5344CB8AC3E}">
        <p14:creationId xmlns:p14="http://schemas.microsoft.com/office/powerpoint/2010/main" val="394687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PT" dirty="0" smtClean="0"/>
              <a:t>Clique para editar o estilo</a:t>
            </a:r>
            <a:endParaRPr lang="en-GB" altLang="pt-PT" dirty="0" smtClean="0"/>
          </a:p>
        </p:txBody>
      </p:sp>
      <p:sp>
        <p:nvSpPr>
          <p:cNvPr id="1027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pt-PT" dirty="0" smtClean="0"/>
              <a:t>Clique para editar os estilos</a:t>
            </a:r>
          </a:p>
          <a:p>
            <a:pPr lvl="1"/>
            <a:r>
              <a:rPr lang="pt-PT" altLang="pt-PT" dirty="0" smtClean="0"/>
              <a:t>Segundo nível</a:t>
            </a:r>
          </a:p>
          <a:p>
            <a:pPr lvl="2"/>
            <a:r>
              <a:rPr lang="pt-PT" altLang="pt-PT" dirty="0" smtClean="0"/>
              <a:t>Terceiro nível</a:t>
            </a:r>
          </a:p>
          <a:p>
            <a:pPr lvl="3"/>
            <a:r>
              <a:rPr lang="pt-PT" altLang="pt-PT" dirty="0" smtClean="0"/>
              <a:t>Quarto nível</a:t>
            </a:r>
          </a:p>
          <a:p>
            <a:pPr lvl="4"/>
            <a:r>
              <a:rPr lang="pt-PT" altLang="pt-PT" dirty="0" smtClean="0"/>
              <a:t>Quinto nível</a:t>
            </a:r>
            <a:endParaRPr lang="en-GB" altLang="pt-PT" dirty="0" smtClean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770BB4B-F74C-4DB3-8CD5-3CF50501A27A}" type="datetime1">
              <a:rPr lang="en-GB" smtClean="0"/>
              <a:t>15/03/2020</a:t>
            </a:fld>
            <a:endParaRPr lang="en-GB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06836D53-F501-4FB7-87C6-763F36FBA10E}" type="slidenum">
              <a:rPr lang="en-GB" altLang="pt-PT"/>
              <a:pPr>
                <a:defRPr/>
              </a:pPr>
              <a:t>‹nº›</a:t>
            </a:fld>
            <a:endParaRPr lang="en-GB" altLang="pt-PT" dirty="0"/>
          </a:p>
        </p:txBody>
      </p:sp>
      <p:sp>
        <p:nvSpPr>
          <p:cNvPr id="7" name="Título 1"/>
          <p:cNvSpPr txBox="1">
            <a:spLocks/>
          </p:cNvSpPr>
          <p:nvPr userDrawn="1"/>
        </p:nvSpPr>
        <p:spPr>
          <a:xfrm>
            <a:off x="0" y="-9525"/>
            <a:ext cx="9138793" cy="549275"/>
          </a:xfrm>
          <a:prstGeom prst="rect">
            <a:avLst/>
          </a:prstGeom>
          <a:ln w="57150" cap="flat" cmpd="sng" algn="ctr">
            <a:noFill/>
            <a:prstDash val="soli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t-PT" sz="1800" b="1" dirty="0" smtClean="0">
                <a:latin typeface="Arial" pitchFamily="34" charset="0"/>
                <a:cs typeface="Arial" pitchFamily="34" charset="0"/>
              </a:rPr>
              <a:t>ISEG – CURSO DE MAEG 2019/20 - INVESTIGAÇÃO OPERACIONAL II</a:t>
            </a:r>
            <a:endParaRPr lang="en-GB" sz="18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media9.m4a"/><Relationship Id="rId7" Type="http://schemas.openxmlformats.org/officeDocument/2006/relationships/image" Target="../media/image1.wmf"/><Relationship Id="rId2" Type="http://schemas.microsoft.com/office/2007/relationships/media" Target="../media/media9.m4a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3.bin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oleObject" Target="../embeddings/oleObject14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media10.m4a"/><Relationship Id="rId7" Type="http://schemas.openxmlformats.org/officeDocument/2006/relationships/image" Target="../media/image1.wmf"/><Relationship Id="rId2" Type="http://schemas.microsoft.com/office/2007/relationships/media" Target="../media/media10.m4a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5.bin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oleObject" Target="../embeddings/oleObject16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media11.m4a"/><Relationship Id="rId7" Type="http://schemas.openxmlformats.org/officeDocument/2006/relationships/image" Target="../media/image1.wmf"/><Relationship Id="rId2" Type="http://schemas.microsoft.com/office/2007/relationships/media" Target="../media/media11.m4a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7.bin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oleObject" Target="../embeddings/oleObject18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media12.m4a"/><Relationship Id="rId7" Type="http://schemas.openxmlformats.org/officeDocument/2006/relationships/image" Target="../media/image1.wmf"/><Relationship Id="rId2" Type="http://schemas.microsoft.com/office/2007/relationships/media" Target="../media/media12.m4a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9.bin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oleObject" Target="../embeddings/oleObject20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audio" Target="../media/media13.m4a"/><Relationship Id="rId7" Type="http://schemas.openxmlformats.org/officeDocument/2006/relationships/image" Target="../media/image1.wmf"/><Relationship Id="rId2" Type="http://schemas.microsoft.com/office/2007/relationships/media" Target="../media/media13.m4a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1.bin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oleObject" Target="../embeddings/oleObject22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media14.m4a"/><Relationship Id="rId7" Type="http://schemas.openxmlformats.org/officeDocument/2006/relationships/image" Target="../media/image1.wmf"/><Relationship Id="rId2" Type="http://schemas.microsoft.com/office/2007/relationships/media" Target="../media/media14.m4a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3.bin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oleObject" Target="../embeddings/oleObject2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8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25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media1.m4a"/><Relationship Id="rId7" Type="http://schemas.openxmlformats.org/officeDocument/2006/relationships/image" Target="../media/image1.wmf"/><Relationship Id="rId12" Type="http://schemas.openxmlformats.org/officeDocument/2006/relationships/image" Target="../media/image5.png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27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29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2.m4a"/><Relationship Id="rId7" Type="http://schemas.openxmlformats.org/officeDocument/2006/relationships/image" Target="../media/image1.wmf"/><Relationship Id="rId2" Type="http://schemas.microsoft.com/office/2007/relationships/media" Target="../media/media2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media3.m4a"/><Relationship Id="rId7" Type="http://schemas.openxmlformats.org/officeDocument/2006/relationships/image" Target="../media/image1.wmf"/><Relationship Id="rId2" Type="http://schemas.microsoft.com/office/2007/relationships/media" Target="../media/media3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audio" Target="../media/media4.m4a"/><Relationship Id="rId7" Type="http://schemas.openxmlformats.org/officeDocument/2006/relationships/image" Target="../media/image1.wmf"/><Relationship Id="rId2" Type="http://schemas.microsoft.com/office/2007/relationships/media" Target="../media/media4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50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audio" Target="../media/media6.m4a"/><Relationship Id="rId7" Type="http://schemas.openxmlformats.org/officeDocument/2006/relationships/image" Target="../media/image1.wmf"/><Relationship Id="rId2" Type="http://schemas.microsoft.com/office/2007/relationships/media" Target="../media/media6.m4a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audio" Target="../media/media7.m4a"/><Relationship Id="rId7" Type="http://schemas.openxmlformats.org/officeDocument/2006/relationships/image" Target="../media/image1.wmf"/><Relationship Id="rId2" Type="http://schemas.microsoft.com/office/2007/relationships/media" Target="../media/media7.m4a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8.m4a"/><Relationship Id="rId7" Type="http://schemas.openxmlformats.org/officeDocument/2006/relationships/image" Target="../media/image1.wmf"/><Relationship Id="rId2" Type="http://schemas.microsoft.com/office/2007/relationships/media" Target="../media/media8.m4a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1.bin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oleObject" Target="../embeddings/oleObject1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xão recta 4"/>
          <p:cNvCxnSpPr/>
          <p:nvPr/>
        </p:nvCxnSpPr>
        <p:spPr>
          <a:xfrm>
            <a:off x="0" y="524706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endParaRPr lang="en-GB" altLang="pt-PT" dirty="0"/>
          </a:p>
        </p:txBody>
      </p:sp>
      <p:sp>
        <p:nvSpPr>
          <p:cNvPr id="2" name="Rectangle 1"/>
          <p:cNvSpPr/>
          <p:nvPr/>
        </p:nvSpPr>
        <p:spPr>
          <a:xfrm>
            <a:off x="467544" y="1228398"/>
            <a:ext cx="8219256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GB" b="1" dirty="0">
                <a:latin typeface="Arial" pitchFamily="34" charset="0"/>
                <a:cs typeface="Arial" pitchFamily="34" charset="0"/>
              </a:rPr>
              <a:t>INVESTIGAÇÃO OPERACIONAL II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GB" b="1" dirty="0">
              <a:latin typeface="Arial" pitchFamily="34" charset="0"/>
              <a:cs typeface="Arial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GB" b="1" dirty="0" err="1">
                <a:latin typeface="Arial" pitchFamily="34" charset="0"/>
                <a:cs typeface="Arial" pitchFamily="34" charset="0"/>
              </a:rPr>
              <a:t>Capítulo</a:t>
            </a:r>
            <a:r>
              <a:rPr lang="en-GB" b="1" dirty="0">
                <a:latin typeface="Arial" pitchFamily="34" charset="0"/>
                <a:cs typeface="Arial" pitchFamily="34" charset="0"/>
              </a:rPr>
              <a:t> 2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GB" b="1" dirty="0">
              <a:latin typeface="Arial" pitchFamily="34" charset="0"/>
              <a:cs typeface="Arial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GB" b="1" dirty="0">
              <a:latin typeface="Arial" pitchFamily="34" charset="0"/>
              <a:cs typeface="Arial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GB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GB" sz="2000" b="1" dirty="0">
                <a:latin typeface="Arial" pitchFamily="34" charset="0"/>
                <a:cs typeface="Arial" pitchFamily="34" charset="0"/>
              </a:rPr>
              <a:t>INTRODUÇÃO À TEORIA DOS JOGOS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GB" b="1" dirty="0" err="1" smtClean="0">
                <a:latin typeface="Arial" pitchFamily="34" charset="0"/>
                <a:cs typeface="Arial" pitchFamily="34" charset="0"/>
              </a:rPr>
              <a:t>Gravações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 - 2</a:t>
            </a:r>
            <a:endParaRPr lang="en-GB" b="1" dirty="0">
              <a:latin typeface="Arial" pitchFamily="34" charset="0"/>
              <a:cs typeface="Arial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GB" b="1" dirty="0">
              <a:latin typeface="Arial" pitchFamily="34" charset="0"/>
              <a:cs typeface="Arial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GB" b="1" dirty="0">
              <a:latin typeface="Arial" pitchFamily="34" charset="0"/>
              <a:cs typeface="Arial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GB" b="1" dirty="0">
              <a:latin typeface="Arial" pitchFamily="34" charset="0"/>
              <a:cs typeface="Arial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GB" b="1" dirty="0">
              <a:latin typeface="Arial" pitchFamily="34" charset="0"/>
              <a:cs typeface="Arial" pitchFamily="34" charset="0"/>
            </a:endParaRPr>
          </a:p>
          <a:p>
            <a:pPr marL="0" indent="0" algn="r" eaLnBrk="1" fontAlgn="auto" hangingPunct="1">
              <a:spcAft>
                <a:spcPts val="0"/>
              </a:spcAft>
              <a:buNone/>
              <a:defRPr/>
            </a:pPr>
            <a:r>
              <a:rPr lang="en-GB" sz="1400" b="1" dirty="0">
                <a:latin typeface="Arial" pitchFamily="34" charset="0"/>
                <a:cs typeface="Arial" pitchFamily="34" charset="0"/>
              </a:rPr>
              <a:t>Manuel Ramalhete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GB" sz="1400" b="1" dirty="0">
                <a:latin typeface="Arial" pitchFamily="34" charset="0"/>
                <a:cs typeface="Arial" pitchFamily="34" charset="0"/>
              </a:rPr>
              <a:t>					                 </a:t>
            </a:r>
            <a:r>
              <a:rPr lang="en-GB" sz="1400" b="1" dirty="0" smtClean="0">
                <a:latin typeface="Arial" pitchFamily="34" charset="0"/>
                <a:cs typeface="Arial" pitchFamily="34" charset="0"/>
              </a:rPr>
              <a:t>2020</a:t>
            </a:r>
            <a:endParaRPr lang="en-GB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63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5"/>
    </mc:Choice>
    <mc:Fallback xmlns="">
      <p:transition spd="slow" advTm="628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o 3"/>
          <p:cNvGraphicFramePr>
            <a:graphicFrameLocks noChangeAspect="1"/>
          </p:cNvGraphicFramePr>
          <p:nvPr>
            <p:extLst/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822" name="Equação" r:id="rId6" imgW="114120" imgH="215640" progId="Equation.3">
                  <p:embed/>
                </p:oleObj>
              </mc:Choice>
              <mc:Fallback>
                <p:oleObj name="Equação" r:id="rId6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Subtítulo 5"/>
              <p:cNvSpPr>
                <a:spLocks noGrp="1"/>
              </p:cNvSpPr>
              <p:nvPr>
                <p:ph type="subTitle" idx="4294967295"/>
              </p:nvPr>
            </p:nvSpPr>
            <p:spPr>
              <a:xfrm>
                <a:off x="467544" y="491570"/>
                <a:ext cx="8208912" cy="6090760"/>
              </a:xfrm>
            </p:spPr>
            <p:txBody>
              <a:bodyPr/>
              <a:lstStyle/>
              <a:p>
                <a:pPr algn="just"/>
                <a:endParaRPr 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Quando o jogo é infinito, isto é, o conjunto das possibilidades no qual cada jogador faz a sua escolha é infinito, em determinadas condições muito gerais é possível encontrar facilmente a solução através do processo clássico de optimização. Como dissemos atrás, através do teorema de </a:t>
                </a:r>
                <a:r>
                  <a:rPr lang="pt-PT" sz="12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Nikaido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 </a:t>
                </a:r>
                <a:r>
                  <a:rPr 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Isoda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sabe-se que dado um jogo na forma normal, se o conjunto de estratégias dos jogadores é constituído por subconjuntos convexos e compactos de espaços </a:t>
                </a:r>
                <a:r>
                  <a:rPr lang="pt-PT" sz="12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Euclideanos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𝑺</m:t>
                        </m:r>
                      </m:e>
                      <m:sub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𝒊</m:t>
                        </m:r>
                      </m:sub>
                    </m:sSub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⊂</m:t>
                    </m:r>
                    <m:sSup>
                      <m:sSup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ℛ</m:t>
                        </m:r>
                      </m:e>
                      <m:sup>
                        <m:sSub>
                          <m:sSubPr>
                            <m:ctrlP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𝒊</m:t>
                            </m:r>
                          </m:sub>
                        </m:sSub>
                      </m:sup>
                    </m:sSup>
                  </m:oMath>
                </a14:m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e as suas funções de ganhos,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𝑳</m:t>
                        </m:r>
                      </m:e>
                      <m:sub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forem contínuas e concavas em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𝑺</m:t>
                        </m:r>
                      </m:e>
                      <m:sub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existirá sempre um ponto de equilíbrio na forma em que foi definido por </a:t>
                </a:r>
                <a:r>
                  <a:rPr lang="pt-PT" sz="12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Nash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que poderá não ser único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indent="0" algn="just">
                  <a:buNone/>
                </a:pP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PT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Teorema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pt-PT" sz="12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Nikaido-Isoda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 Seja um jogo não cooperativo de </a:t>
                </a:r>
                <a14:m>
                  <m:oMath xmlns:m="http://schemas.openxmlformats.org/officeDocument/2006/math"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𝒏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pt-PT" sz="1200" b="1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Pessoas,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𝑺</m:t>
                        </m:r>
                      </m:e>
                      <m:sub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 conjunto das estratégias do jogador </a:t>
                </a:r>
                <a14:m>
                  <m:oMath xmlns:m="http://schemas.openxmlformats.org/officeDocument/2006/math">
                    <m:r>
                      <a:rPr lang="pt-PT" sz="1200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𝑳</m:t>
                        </m:r>
                      </m:e>
                      <m:sub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 sua função de ganhos. Supondo que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𝑺</m:t>
                        </m:r>
                      </m:e>
                      <m:sub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é não vazio, convexo, limitado e fechado num espaço vectorial de dimensão finita,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2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200" b="1" i="1">
                            <a:latin typeface="Cambria Math"/>
                            <a:cs typeface="Arial" panose="020B0604020202020204" pitchFamily="34" charset="0"/>
                          </a:rPr>
                          <m:t>𝑳</m:t>
                        </m:r>
                      </m:e>
                      <m:sub>
                        <m:r>
                          <a:rPr lang="pt-PT" sz="1200" b="1" i="1">
                            <a:latin typeface="Cambria Math"/>
                            <a:cs typeface="Arial" panose="020B0604020202020204" pitchFamily="34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é 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uma função contínua em todas as variáveis, concava em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3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𝒔</m:t>
                        </m:r>
                      </m:e>
                      <m:sub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𝒌</m:t>
                        </m:r>
                      </m:sub>
                    </m:sSub>
                    <m:r>
                      <a:rPr lang="pt-PT" sz="1300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, </m:t>
                    </m:r>
                  </m:oMath>
                </a14:m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3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𝒔</m:t>
                        </m:r>
                      </m:e>
                      <m:sub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pt-PT" sz="13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,…,</m:t>
                    </m:r>
                    <m:sSub>
                      <m:sSubPr>
                        <m:ctrlPr>
                          <a:rPr lang="pt-PT" sz="13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𝒔</m:t>
                        </m:r>
                      </m:e>
                      <m:sub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𝒌</m:t>
                        </m:r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pt-PT" sz="13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lang="pt-PT" sz="13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𝒔</m:t>
                        </m:r>
                      </m:e>
                      <m:sub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𝒌</m:t>
                        </m:r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pt-PT" sz="13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,…,</m:t>
                    </m:r>
                    <m:sSub>
                      <m:sSubPr>
                        <m:ctrlPr>
                          <a:rPr lang="pt-PT" sz="13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𝒔</m:t>
                        </m:r>
                      </m:e>
                      <m:sub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então o jogo tem pelo menos um ponto de equilíbrio</a:t>
                </a:r>
                <a:endParaRPr 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Quando o jogo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é finito, e tal como já referimos atrás, o jogo pode não ter ponto de equilíbrio em estratégias puras. Todavia, o teorema principal de </a:t>
                </a:r>
                <a:r>
                  <a:rPr 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Nash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(1951) mostra que sob o domínio de estratégias mistas todo o jogo finito tem no mínimo um ponto de equilíbrio. Convém, no entanto, salientar que, como no caso do teorema aplicado aos jogos infinitos, o teorema que garante a existência de solução nos jogos finitos, além de não garantir a unicidade, também não garante a equivalência e intermutabilidade das soluções no caso de existir mais do que uma.</a:t>
                </a:r>
              </a:p>
              <a:p>
                <a:pPr marL="0" indent="0" algn="just">
                  <a:buNone/>
                </a:pP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Teorema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(do equilíbrio de </a:t>
                </a:r>
                <a:r>
                  <a:rPr 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Nash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 Qualquer jogo finito não cooperativo de </a:t>
                </a:r>
                <a14:m>
                  <m:oMath xmlns:m="http://schemas.openxmlformats.org/officeDocument/2006/math"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𝒏</m:t>
                    </m:r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pt-PT" sz="1200" b="1" i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Pessoas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tem pelo menos um ponto de equilíbrio em estratégias mistas. Se o jogador </a:t>
                </a:r>
                <a14:m>
                  <m:oMath xmlns:m="http://schemas.openxmlformats.org/officeDocument/2006/math">
                    <m:r>
                      <a:rPr lang="pt-PT" sz="13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𝒊</m:t>
                    </m:r>
                  </m:oMath>
                </a14:m>
                <a:r>
                  <a:rPr 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dispuser de </a:t>
                </a:r>
                <a14:m>
                  <m:oMath xmlns:m="http://schemas.openxmlformats.org/officeDocument/2006/math">
                    <m:r>
                      <a:rPr lang="pt-PT" sz="13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𝒎</m:t>
                    </m:r>
                  </m:oMath>
                </a14:m>
                <a:r>
                  <a:rPr 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estratégias puras, a sua estratégia mista é dada pelo </a:t>
                </a:r>
                <a:r>
                  <a:rPr 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vector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probabilidades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sz="13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PT" sz="13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pt-PT" sz="13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𝒙</m:t>
                            </m:r>
                          </m:e>
                          <m:sub>
                            <m:sSub>
                              <m:sSubPr>
                                <m:ctrlPr>
                                  <a:rPr lang="pt-PT" sz="13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pt-PT" sz="13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𝒊</m:t>
                                </m:r>
                              </m:e>
                              <m:sub>
                                <m:r>
                                  <a:rPr lang="pt-PT" sz="13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𝟏</m:t>
                                </m:r>
                              </m:sub>
                            </m:sSub>
                          </m:sub>
                        </m:sSub>
                        <m:r>
                          <a:rPr lang="pt-PT" sz="13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  </m:t>
                        </m:r>
                        <m:sSub>
                          <m:sSubPr>
                            <m:ctrlPr>
                              <a:rPr lang="pt-PT" sz="13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pt-PT" sz="13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𝒙</m:t>
                            </m:r>
                          </m:e>
                          <m:sub>
                            <m:sSub>
                              <m:sSubPr>
                                <m:ctrlPr>
                                  <a:rPr lang="pt-PT" sz="13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pt-PT" sz="13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𝒊</m:t>
                                </m:r>
                              </m:e>
                              <m:sub>
                                <m:r>
                                  <a:rPr lang="pt-PT" sz="13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𝟐</m:t>
                                </m:r>
                              </m:sub>
                            </m:sSub>
                          </m:sub>
                        </m:sSub>
                        <m:r>
                          <a:rPr lang="pt-PT" sz="13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,…, </m:t>
                        </m:r>
                        <m:sSub>
                          <m:sSubPr>
                            <m:ctrlPr>
                              <a:rPr lang="pt-PT" sz="13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pt-PT" sz="13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𝒙</m:t>
                            </m:r>
                          </m:e>
                          <m:sub>
                            <m:sSub>
                              <m:sSubPr>
                                <m:ctrlPr>
                                  <a:rPr lang="pt-PT" sz="13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pt-PT" sz="13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𝒊</m:t>
                                </m:r>
                              </m:e>
                              <m:sub>
                                <m:r>
                                  <a:rPr lang="pt-PT" sz="13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𝒎</m:t>
                                </m:r>
                              </m:sub>
                            </m:sSub>
                          </m:sub>
                        </m:sSub>
                      </m:e>
                    </m:d>
                    <m:r>
                      <a:rPr lang="pt-PT" sz="1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pt-PT" sz="13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endParaRPr lang="pt-PT" sz="13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Este teorema generaliza para </a:t>
                </a:r>
                <a14:m>
                  <m:oMath xmlns:m="http://schemas.openxmlformats.org/officeDocument/2006/math">
                    <m:r>
                      <a:rPr lang="pt-PT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𝒏</m:t>
                    </m:r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jogadores o equivalente referido para dois jogadores. No entanto, a obtenção das estratégias mistas reveste-se de grande dificuldade quando estamos perante </a:t>
                </a:r>
                <a14:m>
                  <m:oMath xmlns:m="http://schemas.openxmlformats.org/officeDocument/2006/math"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𝒏</m:t>
                    </m:r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&gt;</m:t>
                    </m:r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𝟐</m:t>
                    </m:r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 processo de obtenção das estratégias mistas resulta da demonstração do teorema  através da optimização de um problema não linear. Note-se, no entanto, que não existem grandes diferenças conceptuais entre a teoria dos jogos não-cooperativos de </a:t>
                </a:r>
                <a14:m>
                  <m:oMath xmlns:m="http://schemas.openxmlformats.org/officeDocument/2006/math">
                    <m:r>
                      <a:rPr lang="pt-PT" sz="1200" b="0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𝑛</m:t>
                    </m:r>
                    <m:r>
                      <a:rPr lang="pt-PT" sz="1200" b="0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pt-PT" sz="12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Pessoas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 os jogos não-cooperativos de </a:t>
                </a:r>
                <a:r>
                  <a:rPr lang="pt-PT" sz="1200" i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2-Pessoas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indent="0" algn="just">
                  <a:buNone/>
                </a:pP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Subtítulo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4294967295"/>
              </p:nvPr>
            </p:nvSpPr>
            <p:spPr>
              <a:xfrm>
                <a:off x="467544" y="491570"/>
                <a:ext cx="8208912" cy="6090760"/>
              </a:xfrm>
              <a:blipFill>
                <a:blip r:embed="rId8"/>
                <a:stretch>
                  <a:fillRect l="-74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o 2"/>
          <p:cNvGraphicFramePr>
            <a:graphicFrameLocks noChangeAspect="1"/>
          </p:cNvGraphicFramePr>
          <p:nvPr>
            <p:extLst/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823" name="Equação" r:id="rId9" imgW="114120" imgH="215640" progId="Equation.3">
                  <p:embed/>
                </p:oleObj>
              </mc:Choice>
              <mc:Fallback>
                <p:oleObj name="Equação" r:id="rId9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676456" y="597556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BA8F932-C44C-4D51-BBA6-4BE62AF1DBD2}" type="slidenum">
              <a:rPr lang="en-GB" altLang="pt-PT" smtClean="0"/>
              <a:pPr>
                <a:defRPr/>
              </a:pPr>
              <a:t>9</a:t>
            </a:fld>
            <a:endParaRPr lang="en-GB" altLang="pt-PT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8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6"/>
    </mc:Choice>
    <mc:Fallback xmlns="">
      <p:transition spd="slow" advTm="3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o 3"/>
          <p:cNvGraphicFramePr>
            <a:graphicFrameLocks noChangeAspect="1"/>
          </p:cNvGraphicFramePr>
          <p:nvPr>
            <p:extLst/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356" name="Equação" r:id="rId6" imgW="114120" imgH="215640" progId="Equation.3">
                  <p:embed/>
                </p:oleObj>
              </mc:Choice>
              <mc:Fallback>
                <p:oleObj name="Equação" r:id="rId6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Subtítulo 5"/>
              <p:cNvSpPr>
                <a:spLocks noGrp="1"/>
              </p:cNvSpPr>
              <p:nvPr>
                <p:ph type="subTitle" idx="4294967295"/>
              </p:nvPr>
            </p:nvSpPr>
            <p:spPr>
              <a:xfrm>
                <a:off x="539552" y="692696"/>
                <a:ext cx="8182623" cy="6090760"/>
              </a:xfrm>
            </p:spPr>
            <p:txBody>
              <a:bodyPr/>
              <a:lstStyle/>
              <a:p>
                <a:pPr algn="l"/>
                <a:endParaRPr 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Podemos então sintetizar que o teorema do </a:t>
                </a:r>
                <a:r>
                  <a:rPr lang="pt-PT" sz="1200" i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minimax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 </a:t>
                </a:r>
                <a:r>
                  <a:rPr lang="pt-PT" sz="12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von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sz="12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Neumann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demonstra a existência de equilíbrio para uma classe muita restrita de jogos, a classe dos jogos de 2-Pessoas de soma nula. Porém, de facto o resultado é geral, para </a:t>
                </a:r>
                <a14:m>
                  <m:oMath xmlns:m="http://schemas.openxmlformats.org/officeDocument/2006/math"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𝒏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pt-PT" sz="12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Pessoas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pois todo o jogo possui equilíbrio em estratégias mistas, como foi demonstrado (recorrendo ao teorema do ponto fixo de </a:t>
                </a:r>
                <a:r>
                  <a:rPr lang="pt-PT" sz="12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Brouwer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por </a:t>
                </a:r>
                <a:r>
                  <a:rPr lang="pt-PT" sz="12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Nash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indent="0" algn="l">
                  <a:buNone/>
                </a:pP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Exemplo15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(O Problema dos 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omuns - Baldios). Considere-se uma comunidade, onde cada criador de ovelhas tem a opção de manter, ou não, as suas ovelhas no pasto comum (baldio). Seja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2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𝑔</m:t>
                        </m:r>
                      </m:e>
                      <m:sub>
                        <m:r>
                          <a:rPr lang="pt-PT" sz="1200" b="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  <m:r>
                      <a:rPr lang="pt-PT" sz="1200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 número de ovelhas detidas pelo criador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𝑭</m:t>
                        </m:r>
                      </m:e>
                      <m:sub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𝒊</m:t>
                        </m:r>
                      </m:sub>
                    </m:sSub>
                    <m:r>
                      <a:rPr lang="pt-PT" sz="1200" b="1" i="0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, </m:t>
                    </m:r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𝒊</m:t>
                    </m:r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𝟏</m:t>
                    </m:r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, </m:t>
                    </m:r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𝟐</m:t>
                    </m:r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,…,</m:t>
                    </m:r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𝒏</m:t>
                    </m:r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O custo associado 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à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compra e cuidados com cada ovelha é igual a </a:t>
                </a:r>
                <a14:m>
                  <m:oMath xmlns:m="http://schemas.openxmlformats.org/officeDocument/2006/math"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𝒄</m:t>
                    </m:r>
                  </m:oMath>
                </a14:m>
                <a:r>
                  <a:rPr 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independentemente do número de ovelhas. O valor de cada ovelha é dado pela função </a:t>
                </a:r>
                <a14:m>
                  <m:oMath xmlns:m="http://schemas.openxmlformats.org/officeDocument/2006/math"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𝒗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(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𝑮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PT" sz="1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 que </a:t>
                </a:r>
                <a14:m>
                  <m:oMath xmlns:m="http://schemas.openxmlformats.org/officeDocument/2006/math"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𝑮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𝒈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𝒈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+…+</m:t>
                    </m:r>
                    <m:sSub>
                      <m:sSubPr>
                        <m:ctrlP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𝒈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pt-PT" sz="1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pt-PT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 número máximo de ovelhas que podem ser postas a pastar no baldio é dado por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PT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𝑮</m:t>
                        </m:r>
                      </m:e>
                    </m:acc>
                  </m:oMath>
                </a14:m>
                <a:r>
                  <a:rPr lang="pt-PT" sz="1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ortanto, </a:t>
                </a:r>
                <a14:m>
                  <m:oMath xmlns:m="http://schemas.openxmlformats.org/officeDocument/2006/math"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𝒗</m:t>
                    </m:r>
                    <m:d>
                      <m:d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𝑮</m:t>
                        </m:r>
                      </m:e>
                    </m:d>
                    <m:r>
                      <a:rPr lang="pt-PT" sz="1400" b="1" dirty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&gt;</m:t>
                    </m:r>
                    <m:r>
                      <a:rPr lang="pt-PT" sz="1400" b="1" i="0" dirty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𝟎</m:t>
                    </m:r>
                    <m:r>
                      <a:rPr lang="pt-PT" sz="1400" b="1" i="0" dirty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pt-P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 </a:t>
                </a:r>
                <a14:m>
                  <m:oMath xmlns:m="http://schemas.openxmlformats.org/officeDocument/2006/math"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𝑮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&lt;</m:t>
                    </m:r>
                  </m:oMath>
                </a14:m>
                <a:r>
                  <a:rPr lang="pt-PT" sz="1400" b="1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PT" sz="1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PT" sz="1400" b="1" i="1" dirty="0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𝑮</m:t>
                        </m:r>
                      </m:e>
                    </m:acc>
                  </m:oMath>
                </a14:m>
                <a:r>
                  <a:rPr lang="pt-PT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  </a:t>
                </a:r>
                <a14:m>
                  <m:oMath xmlns:m="http://schemas.openxmlformats.org/officeDocument/2006/math"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𝒗</m:t>
                    </m:r>
                    <m:d>
                      <m:d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𝑮</m:t>
                        </m:r>
                      </m:e>
                    </m:d>
                    <m:r>
                      <a:rPr lang="pt-PT" sz="1400" b="1" i="0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r>
                      <a:rPr lang="pt-PT" sz="1400" b="1" dirty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𝟎</m:t>
                    </m:r>
                    <m:r>
                      <a:rPr lang="pt-PT" sz="1400" b="1" dirty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pt-P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 </a:t>
                </a:r>
                <a14:m>
                  <m:oMath xmlns:m="http://schemas.openxmlformats.org/officeDocument/2006/math"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𝑮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&gt;</m:t>
                    </m:r>
                  </m:oMath>
                </a14:m>
                <a:r>
                  <a:rPr lang="pt-PT" sz="1400" b="1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PT" sz="1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PT" sz="1400" b="1" i="1" dirty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𝑮</m:t>
                        </m:r>
                      </m:e>
                    </m:acc>
                  </m:oMath>
                </a14:m>
                <a:r>
                  <a:rPr lang="pt-PT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Supondo que existem primeira e segunda derivadas negativas para</a:t>
                </a:r>
                <a:r>
                  <a:rPr lang="pt-PT" sz="1200" b="1" dirty="0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𝒗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(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𝑮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P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pt-PT" sz="1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isto é,  </a:t>
                </a:r>
                <a14:m>
                  <m:oMath xmlns:m="http://schemas.openxmlformats.org/officeDocument/2006/math"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𝒗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´</m:t>
                    </m:r>
                    <m:d>
                      <m:d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𝑮</m:t>
                        </m:r>
                      </m:e>
                    </m:d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&lt;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𝟎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pt-P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𝒗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´´ 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(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𝑮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)&lt;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𝟎</m:t>
                    </m:r>
                  </m:oMath>
                </a14:m>
                <a:r>
                  <a:rPr lang="pt-P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 problema consiste em saber quantas ovelhas cada criador deve ter para pastar no baldio.</a:t>
                </a: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Representação na forma normal:</a:t>
                </a:r>
              </a:p>
              <a:p>
                <a:pPr marL="0" indent="0" algn="l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Conjunto dos Jogadores:  </a:t>
                </a:r>
                <a:r>
                  <a:rPr lang="pt-PT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𝑭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, …,</m:t>
                    </m:r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𝑭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𝒏</m:t>
                        </m:r>
                      </m:sub>
                    </m:sSub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}</m:t>
                    </m:r>
                  </m:oMath>
                </a14:m>
                <a:r>
                  <a:rPr lang="pt-PT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 </a:t>
                </a:r>
              </a:p>
              <a:p>
                <a:pPr marL="0" indent="0" algn="l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Conjunto das Estratégias</a:t>
                </a:r>
                <a:r>
                  <a:rPr lang="pt-PT" sz="1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𝑺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𝒊</m:t>
                        </m:r>
                      </m:sub>
                    </m:sSub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=[</m:t>
                    </m:r>
                  </m:oMath>
                </a14:m>
                <a:r>
                  <a:rPr lang="pt-PT" sz="1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𝑮</m:t>
                        </m:r>
                      </m:e>
                    </m:acc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]</m:t>
                    </m:r>
                  </m:oMath>
                </a14:m>
                <a:r>
                  <a:rPr lang="pt-PT" sz="1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</a:t>
                </a:r>
                <a:r>
                  <a:rPr lang="pt-PT" sz="1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𝒊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𝟏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, 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𝟐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,…,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𝒏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pt-PT" sz="1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Funções de ganhos: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𝑳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𝒈</m:t>
                            </m:r>
                          </m:e>
                          <m:sub>
                            <m: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𝟏</m:t>
                            </m:r>
                          </m:sub>
                        </m:s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,  </m:t>
                        </m:r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𝒈</m:t>
                            </m:r>
                          </m:e>
                          <m:sub>
                            <m: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…,</m:t>
                        </m:r>
                        <m:sSub>
                          <m:sSubPr>
                            <m:ctrlP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𝒈</m:t>
                            </m:r>
                          </m:e>
                          <m:sub>
                            <m: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𝒏</m:t>
                            </m:r>
                          </m:sub>
                        </m:sSub>
                      </m:e>
                    </m:d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𝒈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𝒊</m:t>
                        </m:r>
                      </m:sub>
                    </m:sSub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𝒗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𝒈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𝒈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+…+</m:t>
                    </m:r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𝒈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𝒏</m:t>
                        </m:r>
                      </m:sub>
                    </m:sSub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)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𝒄</m:t>
                    </m:r>
                    <m:sSub>
                      <m:sSubPr>
                        <m:ctrlP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𝒈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𝒊</m:t>
                        </m:r>
                      </m:sub>
                    </m:sSub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, </m:t>
                    </m:r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 </a:t>
                </a:r>
                <a14:m>
                  <m:oMath xmlns:m="http://schemas.openxmlformats.org/officeDocument/2006/math"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𝒊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𝟏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, 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𝟐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,…,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𝒏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pt-PT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r>
                  <a:rPr lang="pt-PT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endParaRPr lang="pt-PT" sz="12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Solução:</a:t>
                </a:r>
                <a:r>
                  <a:rPr 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                                                  </a:t>
                </a:r>
                <a:endParaRPr lang="pt-PT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13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pt-PT" sz="13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itchFamily="34" charset="0"/>
                            </a:rPr>
                            <m:t>𝑴𝒂𝒙</m:t>
                          </m:r>
                          <m:r>
                            <a:rPr lang="pt-PT" sz="13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itchFamily="34" charset="0"/>
                            </a:rPr>
                            <m:t> </m:t>
                          </m:r>
                          <m:r>
                            <a:rPr lang="pt-PT" sz="13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itchFamily="34" charset="0"/>
                            </a:rPr>
                            <m:t>𝑳</m:t>
                          </m:r>
                        </m:e>
                        <m:sub>
                          <m:r>
                            <a:rPr lang="pt-PT" sz="13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itchFamily="34" charset="0"/>
                            </a:rPr>
                            <m:t>𝟏</m:t>
                          </m:r>
                        </m:sub>
                      </m:sSub>
                      <m:d>
                        <m:dPr>
                          <m:ctrlPr>
                            <a:rPr lang="pt-PT" sz="13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PT" sz="13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pt-PT" sz="13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3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pt-PT" sz="13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pt-PT" sz="13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PT" sz="13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3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b>
                            <m:sup>
                              <m:r>
                                <a:rPr lang="pt-PT" sz="13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  <m:r>
                            <a:rPr lang="pt-PT" sz="13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,…,</m:t>
                          </m:r>
                          <m:sSubSup>
                            <m:sSubSupPr>
                              <m:ctrlPr>
                                <a:rPr lang="pt-PT" sz="13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PT" sz="13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3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𝒏</m:t>
                              </m:r>
                            </m:sub>
                            <m:sup>
                              <m:r>
                                <a:rPr lang="pt-PT" sz="13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  <m:r>
                            <a:rPr lang="pt-PT" sz="13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pt-PT" sz="1300" b="1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pt-PT" sz="13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3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𝒈</m:t>
                          </m:r>
                        </m:e>
                        <m:sub>
                          <m:r>
                            <a:rPr lang="pt-PT" sz="13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pt-PT" sz="1300" b="1" i="1">
                          <a:solidFill>
                            <a:schemeClr val="tx1"/>
                          </a:solidFill>
                          <a:latin typeface="Cambria Math"/>
                        </a:rPr>
                        <m:t>𝒗</m:t>
                      </m:r>
                      <m:r>
                        <a:rPr lang="pt-PT" sz="1300" b="1" i="1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pt-PT" sz="13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PT" sz="13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𝒈</m:t>
                          </m:r>
                        </m:e>
                        <m:sub>
                          <m:r>
                            <a:rPr lang="pt-PT" sz="13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</m:sSub>
                      <m:r>
                        <a:rPr lang="pt-PT" sz="13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+</m:t>
                      </m:r>
                      <m:sSubSup>
                        <m:sSubSupPr>
                          <m:ctrlPr>
                            <a:rPr lang="pt-PT" sz="13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pt-PT" sz="13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𝒈</m:t>
                          </m:r>
                        </m:e>
                        <m:sub>
                          <m:r>
                            <a:rPr lang="pt-PT" sz="13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  <m:sup>
                          <m:r>
                            <a:rPr lang="pt-PT" sz="13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∗</m:t>
                          </m:r>
                        </m:sup>
                      </m:sSubSup>
                      <m:r>
                        <a:rPr lang="pt-PT" sz="13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+…+</m:t>
                      </m:r>
                      <m:sSubSup>
                        <m:sSubSupPr>
                          <m:ctrlPr>
                            <a:rPr lang="pt-PT" sz="13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pt-PT" sz="13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𝒈</m:t>
                          </m:r>
                        </m:e>
                        <m:sub>
                          <m:r>
                            <a:rPr lang="pt-PT" sz="13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𝒏</m:t>
                          </m:r>
                        </m:sub>
                        <m:sup>
                          <m:r>
                            <a:rPr lang="pt-PT" sz="13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∗</m:t>
                          </m:r>
                        </m:sup>
                      </m:sSubSup>
                      <m:r>
                        <a:rPr lang="pt-PT" sz="13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)</m:t>
                      </m:r>
                      <m:r>
                        <a:rPr lang="pt-PT" sz="1300" b="1" i="1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pt-PT" sz="1300" b="1" i="1">
                          <a:solidFill>
                            <a:schemeClr val="tx1"/>
                          </a:solidFill>
                          <a:latin typeface="Cambria Math"/>
                        </a:rPr>
                        <m:t>𝒄</m:t>
                      </m:r>
                      <m:sSub>
                        <m:sSubPr>
                          <m:ctrlPr>
                            <a:rPr lang="pt-PT" sz="13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3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𝒈</m:t>
                          </m:r>
                        </m:e>
                        <m:sub>
                          <m:r>
                            <a:rPr lang="pt-PT" sz="13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pt-PT" sz="13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r>
                  <a:rPr lang="pt-PT" sz="13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        s</a:t>
                </a:r>
                <a:r>
                  <a:rPr lang="pt-PT" sz="13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a: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3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𝟎</m:t>
                        </m:r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≤</m:t>
                        </m:r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𝒈</m:t>
                        </m:r>
                      </m:e>
                      <m:sub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pt-PT" sz="1300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≤</m:t>
                    </m:r>
                  </m:oMath>
                </a14:m>
                <a:r>
                  <a:rPr lang="pt-PT" sz="13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PT" sz="1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𝑮</m:t>
                        </m:r>
                      </m:e>
                    </m:acc>
                  </m:oMath>
                </a14:m>
                <a:endParaRPr lang="pt-PT" sz="1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pt-PT" sz="13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                                        …                                                                               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GB" sz="12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2.11</a:t>
                </a:r>
                <a:r>
                  <a:rPr lang="en-GB" sz="1200" dirty="0" smtClean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  <a:endParaRPr lang="pt-PT" sz="12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r>
                  <a:rPr lang="pt-PT" sz="1300" b="1" dirty="0" smtClean="0">
                    <a:solidFill>
                      <a:schemeClr val="tx1"/>
                    </a:solidFill>
                    <a:cs typeface="Arial" pitchFamily="34" charset="0"/>
                  </a:rPr>
                  <a:t>              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3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𝑴𝒂𝒙</m:t>
                        </m:r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 </m:t>
                        </m:r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𝑳</m:t>
                        </m:r>
                      </m:e>
                      <m:sub>
                        <m:r>
                          <a:rPr lang="pt-PT" sz="13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𝒏</m:t>
                        </m:r>
                      </m:sub>
                    </m:sSub>
                    <m:d>
                      <m:dPr>
                        <m:ctrlPr>
                          <a:rPr lang="pt-PT" sz="13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pt-PT" sz="13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SupPr>
                          <m:e>
                            <m:r>
                              <a:rPr lang="pt-PT" sz="13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𝒈</m:t>
                            </m:r>
                          </m:e>
                          <m:sub>
                            <m:r>
                              <a:rPr lang="pt-PT" sz="13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pt-PT" sz="13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∗</m:t>
                            </m:r>
                          </m:sup>
                        </m:sSubSup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sSubSup>
                          <m:sSubSupPr>
                            <m:ctrlPr>
                              <a:rPr lang="pt-PT" sz="13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PT" sz="13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𝒈</m:t>
                            </m:r>
                          </m:e>
                          <m:sub>
                            <m:r>
                              <a:rPr lang="pt-PT" sz="13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  <m:sup>
                            <m:r>
                              <a:rPr lang="pt-PT" sz="13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∗</m:t>
                            </m:r>
                          </m:sup>
                        </m:sSubSup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,…,</m:t>
                        </m:r>
                        <m:sSub>
                          <m:sSubPr>
                            <m:ctrlPr>
                              <a:rPr lang="pt-PT" sz="13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13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𝒈</m:t>
                            </m:r>
                          </m:e>
                          <m:sub>
                            <m:r>
                              <a:rPr lang="pt-PT" sz="13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𝒏</m:t>
                            </m:r>
                          </m:sub>
                        </m:sSub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</m:e>
                    </m:d>
                    <m:r>
                      <a:rPr lang="pt-PT" sz="1300" b="1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pt-PT" sz="13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𝒈</m:t>
                        </m:r>
                      </m:e>
                      <m:sub>
                        <m:r>
                          <a:rPr lang="pt-PT" sz="13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𝒏</m:t>
                        </m:r>
                      </m:sub>
                    </m:sSub>
                    <m:r>
                      <a:rPr lang="pt-PT" sz="1300" b="1" i="1">
                        <a:solidFill>
                          <a:schemeClr val="tx1"/>
                        </a:solidFill>
                        <a:latin typeface="Cambria Math"/>
                      </a:rPr>
                      <m:t>𝒗</m:t>
                    </m:r>
                    <m:r>
                      <a:rPr lang="pt-PT" sz="1300" b="1" i="1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sSubSup>
                      <m:sSubSupPr>
                        <m:ctrlPr>
                          <a:rPr lang="pt-PT" sz="13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13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𝒈</m:t>
                        </m:r>
                      </m:e>
                      <m:sub>
                        <m:r>
                          <a:rPr lang="pt-PT" sz="13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  <m:sup>
                        <m:r>
                          <a:rPr lang="pt-PT" sz="13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pt-PT" sz="13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+</m:t>
                    </m:r>
                    <m:sSubSup>
                      <m:sSubSupPr>
                        <m:ctrlPr>
                          <a:rPr lang="pt-PT" sz="13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𝒈</m:t>
                        </m:r>
                      </m:e>
                      <m:sub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𝟐</m:t>
                        </m:r>
                      </m:sub>
                      <m:sup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r>
                      <a:rPr lang="pt-PT" sz="13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+…+</m:t>
                    </m:r>
                    <m:sSub>
                      <m:sSubPr>
                        <m:ctrlPr>
                          <a:rPr lang="pt-PT" sz="13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3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𝒈</m:t>
                        </m:r>
                      </m:e>
                      <m:sub>
                        <m:r>
                          <a:rPr lang="pt-PT" sz="13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𝒏</m:t>
                        </m:r>
                      </m:sub>
                    </m:sSub>
                    <m:r>
                      <a:rPr lang="pt-PT" sz="13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)</m:t>
                    </m:r>
                    <m:r>
                      <a:rPr lang="pt-PT" sz="1300" b="1" i="1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r>
                      <a:rPr lang="pt-PT" sz="1300" b="1" i="1">
                        <a:solidFill>
                          <a:schemeClr val="tx1"/>
                        </a:solidFill>
                        <a:latin typeface="Cambria Math"/>
                      </a:rPr>
                      <m:t>𝒄</m:t>
                    </m:r>
                    <m:sSub>
                      <m:sSubPr>
                        <m:ctrlPr>
                          <a:rPr lang="pt-PT" sz="13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𝒈</m:t>
                        </m:r>
                      </m:e>
                      <m:sub>
                        <m:r>
                          <a:rPr lang="pt-PT" sz="13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pt-PT" sz="13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				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</a:t>
                </a:r>
                <a:r>
                  <a:rPr lang="pt-PT" sz="13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pt-PT" sz="13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a: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3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𝟎</m:t>
                        </m:r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≤</m:t>
                        </m:r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𝒈</m:t>
                        </m:r>
                      </m:e>
                      <m:sub>
                        <m:r>
                          <a:rPr lang="pt-PT" sz="13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𝒏</m:t>
                        </m:r>
                      </m:sub>
                    </m:sSub>
                    <m:r>
                      <a:rPr lang="pt-PT" sz="1300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≤</m:t>
                    </m:r>
                  </m:oMath>
                </a14:m>
                <a:r>
                  <a:rPr lang="pt-PT" sz="13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PT" sz="1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𝑮</m:t>
                        </m:r>
                      </m:e>
                    </m:acc>
                  </m:oMath>
                </a14:m>
                <a:endParaRPr lang="en-GB" sz="13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6" name="Subtítulo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4294967295"/>
              </p:nvPr>
            </p:nvSpPr>
            <p:spPr>
              <a:xfrm>
                <a:off x="539552" y="692696"/>
                <a:ext cx="8182623" cy="6090760"/>
              </a:xfrm>
              <a:blipFill>
                <a:blip r:embed="rId8"/>
                <a:stretch>
                  <a:fillRect l="-75" r="-224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o 2"/>
          <p:cNvGraphicFramePr>
            <a:graphicFrameLocks noChangeAspect="1"/>
          </p:cNvGraphicFramePr>
          <p:nvPr>
            <p:extLst/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357" name="Equação" r:id="rId9" imgW="114120" imgH="215640" progId="Equation.3">
                  <p:embed/>
                </p:oleObj>
              </mc:Choice>
              <mc:Fallback>
                <p:oleObj name="Equação" r:id="rId9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676456" y="597556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BA8F932-C44C-4D51-BBA6-4BE62AF1DBD2}" type="slidenum">
              <a:rPr lang="en-GB" altLang="pt-PT" smtClean="0"/>
              <a:pPr>
                <a:defRPr/>
              </a:pPr>
              <a:t>10</a:t>
            </a:fld>
            <a:endParaRPr lang="en-GB" altLang="pt-PT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6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16"/>
    </mc:Choice>
    <mc:Fallback xmlns="">
      <p:transition spd="slow" advTm="14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o 3"/>
          <p:cNvGraphicFramePr>
            <a:graphicFrameLocks noChangeAspect="1"/>
          </p:cNvGraphicFramePr>
          <p:nvPr>
            <p:extLst/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90" name="Equação" r:id="rId6" imgW="114120" imgH="215640" progId="Equation.3">
                  <p:embed/>
                </p:oleObj>
              </mc:Choice>
              <mc:Fallback>
                <p:oleObj name="Equação" r:id="rId6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Subtítulo 5"/>
              <p:cNvSpPr>
                <a:spLocks noGrp="1"/>
              </p:cNvSpPr>
              <p:nvPr>
                <p:ph type="subTitle" idx="4294967295"/>
              </p:nvPr>
            </p:nvSpPr>
            <p:spPr>
              <a:xfrm>
                <a:off x="540089" y="630715"/>
                <a:ext cx="8182623" cy="6090760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pt-PT" sz="1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Condições de 1ª Ordem:</a:t>
                </a:r>
              </a:p>
              <a:p>
                <a:pPr marL="0" indent="0" algn="just">
                  <a:buNone/>
                </a:pPr>
                <a:endParaRPr lang="pt-PT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1200" b="1" i="1">
                          <a:solidFill>
                            <a:schemeClr val="tx1"/>
                          </a:solidFill>
                          <a:latin typeface="Cambria Math"/>
                        </a:rPr>
                        <m:t>𝒗</m:t>
                      </m:r>
                      <m:d>
                        <m:dPr>
                          <m:ctrlPr>
                            <a:rPr lang="pt-PT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pt-PT" sz="12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sub>
                            <m:sup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pt-PT" sz="12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+…+</m:t>
                          </m:r>
                          <m:sSubSup>
                            <m:sSubSupPr>
                              <m:ctrlP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𝒏</m:t>
                              </m:r>
                            </m:sub>
                            <m:sup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  <m:r>
                        <a:rPr lang="pt-PT" sz="12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pt-PT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PT" sz="12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𝒈</m:t>
                          </m:r>
                        </m:e>
                        <m:sub>
                          <m:r>
                            <a:rPr lang="pt-PT" sz="12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</m:sSub>
                      <m:r>
                        <a:rPr lang="pt-PT" sz="12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𝒗</m:t>
                      </m:r>
                      <m:r>
                        <a:rPr lang="pt-PT" sz="12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´</m:t>
                      </m:r>
                      <m:d>
                        <m:dPr>
                          <m:ctrlPr>
                            <a:rPr lang="pt-PT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pt-PT" sz="12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sub>
                            <m:sup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pt-PT" sz="12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+…+</m:t>
                          </m:r>
                          <m:sSubSup>
                            <m:sSubSupPr>
                              <m:ctrlP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𝒏</m:t>
                              </m:r>
                            </m:sub>
                            <m:sup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  <m:r>
                        <a:rPr lang="pt-PT" sz="12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pt-PT" sz="12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𝒄</m:t>
                      </m:r>
                      <m:r>
                        <a:rPr lang="pt-PT" sz="12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PT" sz="12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𝟎</m:t>
                      </m:r>
                    </m:oMath>
                  </m:oMathPara>
                </a14:m>
                <a:endParaRPr lang="pt-PT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pt-PT" sz="11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	…                                                                                                                                                                                                                       </a:t>
                </a:r>
                <a:r>
                  <a:rPr lang="pt-PT" sz="11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					      </a:t>
                </a:r>
                <a:r>
                  <a:rPr lang="pt-PT" sz="11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pt-PT" sz="1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2.12)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1200" b="1" i="1">
                          <a:solidFill>
                            <a:schemeClr val="tx1"/>
                          </a:solidFill>
                          <a:latin typeface="Cambria Math"/>
                        </a:rPr>
                        <m:t>𝒗</m:t>
                      </m:r>
                      <m:d>
                        <m:dPr>
                          <m:ctrlPr>
                            <a:rPr lang="pt-PT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  <m:r>
                            <a:rPr lang="pt-PT" sz="12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sub>
                            <m:sup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pt-PT" sz="12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+…+</m:t>
                          </m:r>
                          <m:sSub>
                            <m:sSubPr>
                              <m:ctrlP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𝒏</m:t>
                              </m:r>
                            </m:sub>
                          </m:sSub>
                        </m:e>
                      </m:d>
                      <m:r>
                        <a:rPr lang="pt-PT" sz="12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pt-PT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PT" sz="12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𝒈</m:t>
                          </m:r>
                        </m:e>
                        <m:sub>
                          <m:r>
                            <a:rPr lang="pt-PT" sz="12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𝒏</m:t>
                          </m:r>
                        </m:sub>
                      </m:sSub>
                      <m:r>
                        <a:rPr lang="pt-PT" sz="12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𝒗</m:t>
                      </m:r>
                      <m:r>
                        <a:rPr lang="pt-PT" sz="12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´</m:t>
                      </m:r>
                      <m:d>
                        <m:dPr>
                          <m:ctrlPr>
                            <a:rPr lang="pt-PT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  <m:r>
                            <a:rPr lang="pt-PT" sz="12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sub>
                            <m:sup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pt-PT" sz="12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+…+</m:t>
                          </m:r>
                          <m:sSub>
                            <m:sSubPr>
                              <m:ctrlP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𝒏</m:t>
                              </m:r>
                            </m:sub>
                          </m:sSub>
                        </m:e>
                      </m:d>
                      <m:r>
                        <a:rPr lang="pt-PT" sz="12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pt-PT" sz="12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𝒄</m:t>
                      </m:r>
                      <m:r>
                        <a:rPr lang="pt-PT" sz="12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PT" sz="12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𝟎</m:t>
                      </m:r>
                    </m:oMath>
                  </m:oMathPara>
                </a14:m>
                <a:endParaRPr lang="pt-PT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endParaRPr lang="pt-PT" sz="1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r>
                  <a:rPr lang="en-GB" sz="13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                                                  </a:t>
                </a:r>
                <a:endParaRPr lang="en-GB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0" indent="0" algn="l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Então,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(</m:t>
                        </m:r>
                        <m:sSubSup>
                          <m:sSubSupPr>
                            <m:ctrlP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𝒈</m:t>
                            </m:r>
                          </m:e>
                          <m:sub>
                            <m: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  <m:sup>
                            <m: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∗</m:t>
                            </m:r>
                          </m:sup>
                        </m:sSubSup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  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𝒈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sub>
                      <m:sup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,…,</m:t>
                    </m:r>
                    <m:sSubSup>
                      <m:sSubSup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𝒈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𝒏</m:t>
                        </m:r>
                      </m:sub>
                      <m:sup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) </m:t>
                    </m:r>
                    <m:r>
                      <a:rPr lang="pt-PT" sz="1400" b="0" i="0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é ponto de equilíbrio de </a:t>
                </a:r>
                <a:r>
                  <a:rPr 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Nash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se for solução do sistema anterior, isto é, se</a:t>
                </a:r>
              </a:p>
              <a:p>
                <a:pPr marL="0" indent="0" algn="l">
                  <a:buNone/>
                </a:pP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1400" b="1" i="1">
                          <a:solidFill>
                            <a:schemeClr val="tx1"/>
                          </a:solidFill>
                          <a:latin typeface="Cambria Math"/>
                        </a:rPr>
                        <m:t>𝒗</m:t>
                      </m:r>
                      <m:d>
                        <m:dPr>
                          <m:ctrlP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pt-PT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PT" sz="1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pt-PT" sz="1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  <m: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sub>
                            <m:sup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+…+</m:t>
                          </m:r>
                          <m:sSubSup>
                            <m:sSubSupPr>
                              <m:ctrlP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𝒏</m:t>
                              </m:r>
                            </m:sub>
                            <m:sup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  <m:r>
                        <a:rPr lang="pt-PT" sz="14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+</m:t>
                      </m:r>
                      <m:sSubSup>
                        <m:sSubSupPr>
                          <m:ctrlPr>
                            <a:rPr lang="pt-PT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pt-PT" sz="14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𝒈</m:t>
                          </m:r>
                        </m:e>
                        <m:sub>
                          <m:r>
                            <a:rPr lang="pt-PT" sz="14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  <m:sup>
                          <m:r>
                            <a:rPr lang="pt-PT" sz="14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∗</m:t>
                          </m:r>
                        </m:sup>
                      </m:sSubSup>
                      <m:r>
                        <a:rPr lang="pt-PT" sz="14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𝒗</m:t>
                      </m:r>
                      <m:r>
                        <a:rPr lang="pt-PT" sz="14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´</m:t>
                      </m:r>
                      <m:d>
                        <m:dPr>
                          <m:ctrlP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pt-PT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PT" sz="1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pt-PT" sz="1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  <m: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sub>
                            <m:sup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+…+</m:t>
                          </m:r>
                          <m:sSubSup>
                            <m:sSubSupPr>
                              <m:ctrlP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𝒏</m:t>
                              </m:r>
                            </m:sub>
                            <m:sup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  <m:r>
                        <a:rPr lang="pt-PT" sz="14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pt-PT" sz="14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𝒄</m:t>
                      </m:r>
                      <m:r>
                        <a:rPr lang="pt-PT" sz="14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PT" sz="14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𝟎</m:t>
                      </m:r>
                    </m:oMath>
                  </m:oMathPara>
                </a14:m>
                <a:endParaRPr lang="pt-PT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                                         …                                                                                          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(2.13)</a:t>
                </a: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1400" b="1" i="1">
                          <a:solidFill>
                            <a:schemeClr val="tx1"/>
                          </a:solidFill>
                          <a:latin typeface="Cambria Math"/>
                        </a:rPr>
                        <m:t>𝒗</m:t>
                      </m:r>
                      <m:d>
                        <m:dPr>
                          <m:ctrlP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  <m: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sub>
                            <m:sup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+…+</m:t>
                          </m:r>
                          <m:sSubSup>
                            <m:sSubSupPr>
                              <m:ctrlPr>
                                <a:rPr lang="pt-PT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pt-PT" sz="1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𝒏</m:t>
                              </m:r>
                            </m:sub>
                            <m:sup>
                              <m:r>
                                <a:rPr lang="pt-PT" sz="1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  <m:r>
                        <a:rPr lang="pt-PT" sz="14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+</m:t>
                      </m:r>
                      <m:sSubSup>
                        <m:sSubSupPr>
                          <m:ctrlPr>
                            <a:rPr lang="pt-PT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pt-PT" sz="14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𝒈</m:t>
                          </m:r>
                        </m:e>
                        <m:sub>
                          <m:r>
                            <a:rPr lang="pt-PT" sz="14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𝒏</m:t>
                          </m:r>
                        </m:sub>
                        <m:sup>
                          <m:r>
                            <a:rPr lang="pt-PT" sz="14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∗</m:t>
                          </m:r>
                        </m:sup>
                      </m:sSubSup>
                      <m:r>
                        <a:rPr lang="pt-PT" sz="14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𝒗</m:t>
                      </m:r>
                      <m:r>
                        <a:rPr lang="pt-PT" sz="14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´</m:t>
                      </m:r>
                      <m:d>
                        <m:dPr>
                          <m:ctrlP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  <m: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sub>
                            <m:sup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+…+</m:t>
                          </m:r>
                          <m:sSubSup>
                            <m:sSubSupPr>
                              <m:ctrlPr>
                                <a:rPr lang="pt-PT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pt-PT" sz="1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𝒏</m:t>
                              </m:r>
                            </m:sub>
                            <m:sup>
                              <m:r>
                                <a:rPr lang="pt-PT" sz="1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  <m:r>
                        <a:rPr lang="pt-PT" sz="14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pt-PT" sz="14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𝒄</m:t>
                      </m:r>
                      <m:r>
                        <a:rPr lang="pt-PT" sz="14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PT" sz="14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𝟎</m:t>
                      </m:r>
                    </m:oMath>
                  </m:oMathPara>
                </a14:m>
                <a:endParaRPr lang="pt-PT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endParaRPr lang="pt-PT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Somando as equações de (2.13) e dividindo por </a:t>
                </a:r>
                <a14:m>
                  <m:oMath xmlns:m="http://schemas.openxmlformats.org/officeDocument/2006/math"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𝒏</m:t>
                    </m:r>
                  </m:oMath>
                </a14:m>
                <a:r>
                  <a:rPr 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vem </a:t>
                </a:r>
              </a:p>
              <a:p>
                <a:pPr marL="0" indent="0" algn="l">
                  <a:buNone/>
                </a:pPr>
                <a:r>
                  <a:rPr lang="pt-PT" sz="1400" b="1" dirty="0" smtClean="0">
                    <a:solidFill>
                      <a:schemeClr val="tx1"/>
                    </a:solidFill>
                  </a:rPr>
                  <a:t>                                                       </a:t>
                </a:r>
                <a14:m>
                  <m:oMath xmlns:m="http://schemas.openxmlformats.org/officeDocument/2006/math"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𝒗</m:t>
                    </m:r>
                    <m:d>
                      <m:d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𝑮</m:t>
                            </m:r>
                          </m:e>
                          <m:sup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𝒏</m:t>
                        </m:r>
                      </m:den>
                    </m:f>
                    <m:sSup>
                      <m:sSup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𝑮</m:t>
                        </m:r>
                      </m:e>
                      <m:sup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𝒗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´</m:t>
                    </m:r>
                    <m:d>
                      <m:d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𝑮</m:t>
                            </m:r>
                          </m:e>
                          <m:sup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𝒄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𝟎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,    </m:t>
                    </m:r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p>
                          <m:sSupPr>
                            <m:ctrlP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𝑮</m:t>
                            </m:r>
                          </m:e>
                          <m:sup>
                            <m: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∗</m:t>
                            </m:r>
                          </m:sup>
                        </m:sSup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𝒈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  <m:sup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+</m:t>
                    </m:r>
                    <m:sSubSup>
                      <m:sSubSup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𝒈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𝟐</m:t>
                        </m:r>
                      </m:sub>
                      <m:sup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+…+</m:t>
                    </m:r>
                    <m:sSubSup>
                      <m:sSubSup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𝒈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𝒏</m:t>
                        </m:r>
                      </m:sub>
                      <m:sup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pt-PT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(2.14)</a:t>
                </a: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endParaRPr lang="pt-PT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r>
                  <a:rPr lang="pt-PT" sz="1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 Problema Social</a:t>
                </a:r>
              </a:p>
              <a:p>
                <a:pPr marL="0" indent="0" algn="l">
                  <a:buNone/>
                </a:pPr>
                <a:endParaRPr lang="pt-PT" sz="12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1400" b="1" i="1" smtClean="0">
                          <a:solidFill>
                            <a:schemeClr val="tx1"/>
                          </a:solidFill>
                          <a:latin typeface="Cambria Math"/>
                          <a:cs typeface="Arial" pitchFamily="34" charset="0"/>
                        </a:rPr>
                        <m:t>𝑴𝒂𝒙</m:t>
                      </m:r>
                      <m:r>
                        <a:rPr lang="pt-PT" sz="1400" b="1" i="1" smtClean="0">
                          <a:solidFill>
                            <a:schemeClr val="tx1"/>
                          </a:solidFill>
                          <a:latin typeface="Cambria Math"/>
                          <a:cs typeface="Arial" pitchFamily="34" charset="0"/>
                        </a:rPr>
                        <m:t>  </m:t>
                      </m:r>
                      <m:r>
                        <a:rPr lang="pt-PT" sz="1400" b="1" i="1" smtClean="0">
                          <a:solidFill>
                            <a:schemeClr val="tx1"/>
                          </a:solidFill>
                          <a:latin typeface="Cambria Math"/>
                          <a:cs typeface="Arial" pitchFamily="34" charset="0"/>
                        </a:rPr>
                        <m:t>𝑮𝒗</m:t>
                      </m:r>
                      <m:d>
                        <m:dPr>
                          <m:ctrlP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r>
                            <a:rPr lang="pt-PT" sz="14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itchFamily="34" charset="0"/>
                            </a:rPr>
                            <m:t>𝑮</m:t>
                          </m:r>
                          <m: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pt-PT" sz="1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pt-PT" sz="1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𝑮𝒄</m:t>
                      </m:r>
                    </m:oMath>
                  </m:oMathPara>
                </a14:m>
                <a:endParaRPr lang="pt-PT" sz="1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pt-PT" sz="1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s. a: </a:t>
                </a:r>
                <a14:m>
                  <m:oMath xmlns:m="http://schemas.openxmlformats.org/officeDocument/2006/math">
                    <m:r>
                      <a:rPr lang="pt-PT" sz="1400" b="1" i="0" smtClean="0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𝟎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≤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𝑮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≤</m:t>
                    </m:r>
                    <m:acc>
                      <m:accPr>
                        <m:chr m:val="̅"/>
                        <m:ctrlPr>
                          <a:rPr lang="pt-PT" sz="1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PT" sz="1400" b="1" i="1" dirty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𝑮</m:t>
                        </m:r>
                      </m:e>
                    </m:acc>
                  </m:oMath>
                </a14:m>
                <a:endParaRPr lang="pt-PT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endParaRPr lang="pt-PT" sz="12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Resolvendo </a:t>
                </a:r>
                <a14:m>
                  <m:oMath xmlns:m="http://schemas.openxmlformats.org/officeDocument/2006/math"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𝒗</m:t>
                    </m:r>
                    <m:d>
                      <m:d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𝑮</m:t>
                        </m:r>
                      </m:e>
                    </m:d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</a:rPr>
                      <m:t>𝑮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𝒗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´</m:t>
                    </m:r>
                    <m:d>
                      <m:d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𝑮</m:t>
                        </m:r>
                      </m:e>
                    </m:d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𝒄</m:t>
                    </m:r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</a:rPr>
                      <m:t>𝟎</m:t>
                    </m:r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(condições de 1ª ordem),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𝑮</m:t>
                        </m:r>
                      </m:e>
                      <m:sup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∗</m:t>
                        </m:r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é solução óptima se</a:t>
                </a: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𝒗</m:t>
                    </m:r>
                    <m:d>
                      <m:d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𝑮</m:t>
                            </m:r>
                          </m:e>
                          <m:sup>
                            <m: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∗∗</m:t>
                            </m:r>
                          </m:sup>
                        </m:sSup>
                      </m:e>
                    </m:d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𝑮</m:t>
                        </m:r>
                      </m:e>
                      <m:sup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∗∗</m:t>
                        </m:r>
                      </m:sup>
                    </m:sSup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𝒗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´</m:t>
                    </m:r>
                    <m:d>
                      <m:d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𝑮</m:t>
                            </m:r>
                          </m:e>
                          <m:sup>
                            <m: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∗∗</m:t>
                            </m:r>
                          </m:sup>
                        </m:sSup>
                      </m:e>
                    </m:d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𝒄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𝟎</m:t>
                    </m:r>
                  </m:oMath>
                </a14:m>
                <a:r>
                  <a:rPr lang="pt-PT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(2.15)</a:t>
                </a:r>
              </a:p>
              <a:p>
                <a:pPr marL="0" indent="0" algn="l">
                  <a:buNone/>
                </a:pPr>
                <a:endParaRPr 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Subtítulo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4294967295"/>
              </p:nvPr>
            </p:nvSpPr>
            <p:spPr>
              <a:xfrm>
                <a:off x="540089" y="630715"/>
                <a:ext cx="8182623" cy="6090760"/>
              </a:xfrm>
              <a:blipFill>
                <a:blip r:embed="rId8"/>
                <a:stretch>
                  <a:fillRect l="-224" t="-100" r="-5887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o 2"/>
          <p:cNvGraphicFramePr>
            <a:graphicFrameLocks noChangeAspect="1"/>
          </p:cNvGraphicFramePr>
          <p:nvPr>
            <p:extLst/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91" name="Equação" r:id="rId9" imgW="114120" imgH="215640" progId="Equation.3">
                  <p:embed/>
                </p:oleObj>
              </mc:Choice>
              <mc:Fallback>
                <p:oleObj name="Equação" r:id="rId9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676456" y="597556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BA8F932-C44C-4D51-BBA6-4BE62AF1DBD2}" type="slidenum">
              <a:rPr lang="en-GB" altLang="pt-PT" smtClean="0"/>
              <a:pPr>
                <a:defRPr/>
              </a:pPr>
              <a:t>11</a:t>
            </a:fld>
            <a:endParaRPr lang="en-GB" altLang="pt-PT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0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"/>
    </mc:Choice>
    <mc:Fallback xmlns="">
      <p:transition spd="slow" advTm="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o 3"/>
          <p:cNvGraphicFramePr>
            <a:graphicFrameLocks noChangeAspect="1"/>
          </p:cNvGraphicFramePr>
          <p:nvPr>
            <p:extLst/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70" name="Equação" r:id="rId6" imgW="114120" imgH="215640" progId="Equation.3">
                  <p:embed/>
                </p:oleObj>
              </mc:Choice>
              <mc:Fallback>
                <p:oleObj name="Equação" r:id="rId6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Subtítulo 5"/>
              <p:cNvSpPr>
                <a:spLocks noGrp="1"/>
              </p:cNvSpPr>
              <p:nvPr>
                <p:ph type="subTitle" idx="4294967295"/>
              </p:nvPr>
            </p:nvSpPr>
            <p:spPr>
              <a:xfrm>
                <a:off x="467544" y="622857"/>
                <a:ext cx="8291445" cy="6090760"/>
              </a:xfrm>
            </p:spPr>
            <p:txBody>
              <a:bodyPr/>
              <a:lstStyle/>
              <a:p>
                <a:pPr marL="0" indent="0" algn="l">
                  <a:buNone/>
                </a:pPr>
                <a:r>
                  <a:rPr lang="pt-PT" sz="1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 síntese: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𝒗</m:t>
                    </m:r>
                    <m:d>
                      <m:d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𝑮</m:t>
                            </m:r>
                          </m:e>
                          <m:sup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𝒏</m:t>
                        </m:r>
                      </m:den>
                    </m:f>
                    <m:sSup>
                      <m:sSup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𝑮</m:t>
                        </m:r>
                      </m:e>
                      <m:sup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𝒗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´</m:t>
                    </m:r>
                    <m:d>
                      <m:d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𝑮</m:t>
                            </m:r>
                          </m:e>
                          <m:sup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𝒄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𝟎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                                    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𝒗</m:t>
                    </m:r>
                    <m:d>
                      <m:d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𝑮</m:t>
                            </m:r>
                          </m:e>
                          <m:sup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∗∗</m:t>
                            </m:r>
                          </m:sup>
                        </m:sSup>
                      </m:e>
                    </m:d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𝑮</m:t>
                        </m:r>
                      </m:e>
                      <m:sup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∗∗</m:t>
                        </m:r>
                      </m:sup>
                    </m:sSup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𝒗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´</m:t>
                    </m:r>
                    <m:d>
                      <m:d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𝑮</m:t>
                            </m:r>
                          </m:e>
                          <m:sup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∗∗</m:t>
                            </m:r>
                          </m:sup>
                        </m:sSup>
                      </m:e>
                    </m:d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𝒄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𝟎</m:t>
                    </m:r>
                  </m:oMath>
                </a14:m>
                <a:r>
                  <a:rPr lang="pt-PT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 </a:t>
                </a:r>
              </a:p>
              <a:p>
                <a:pPr marL="0" indent="0" algn="l">
                  <a:buNone/>
                </a:pPr>
                <a:endParaRPr lang="pt-PT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PT" sz="1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11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11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𝑮</m:t>
                        </m:r>
                      </m:e>
                      <m:sup>
                        <m:r>
                          <a:rPr lang="pt-PT" sz="11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pt-PT" sz="11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11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&gt;</m:t>
                        </m:r>
                        <m:r>
                          <a:rPr lang="pt-PT" sz="11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𝑮</m:t>
                        </m:r>
                      </m:e>
                      <m:sup>
                        <m:r>
                          <a:rPr lang="pt-PT" sz="11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∗∗</m:t>
                        </m:r>
                      </m:sup>
                    </m:sSup>
                  </m:oMath>
                </a14:m>
                <a:r>
                  <a:rPr lang="pt-PT" sz="1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o número total de ovelhas no pasto comum desejado pelos criadores (solução óptima empresarial) é superior ao que a optimização social recomendaria (desejável sob o ponto de vista da sociedade). Restrições impostas pelo Estado</a:t>
                </a:r>
                <a:r>
                  <a:rPr lang="pt-PT" sz="11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marL="0" indent="0" algn="just">
                  <a:buNone/>
                </a:pPr>
                <a:endParaRPr lang="pt-PT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Exemplo 16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Considere-se o exemplo dos comuns simplificado, onde cada criador tem apenas uma ovelha e tem a opção de a manter, ou não, a pastar no baldio. 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ganho obtido com a ovelha, em leite e lã, é de 1 </a:t>
                </a:r>
                <a:r>
                  <a:rPr 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u.m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.. Por outro lado, se a ovelha estiver no pasto comum contribui para um dano ambiental, compartilhado por todos os criadores, cujo valor é 5 </a:t>
                </a:r>
                <a:r>
                  <a:rPr 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u.m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.. Pretende encontrar-se o(s) ponto(s) de equilíbrio, isto é, se cada criador deve pôr, ou não, a sua ovelha no pasto comum.</a:t>
                </a:r>
              </a:p>
              <a:p>
                <a:pPr marL="0" indent="0" algn="just">
                  <a:buNone/>
                </a:pP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Cada criador dispõe de 2 estratégias: pôr ou não pôr a sua ovelha no pasto, isto é,</a:t>
                </a:r>
              </a:p>
              <a:p>
                <a:pPr marL="0" indent="0" algn="just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3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𝒈</m:t>
                        </m:r>
                      </m:e>
                      <m:sub>
                        <m:r>
                          <a:rPr lang="pt-PT" sz="13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𝒊</m:t>
                        </m:r>
                      </m:sub>
                    </m:sSub>
                    <m:r>
                      <a:rPr lang="pt-PT" sz="1300" b="1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pt-PT" sz="13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pt-PT" sz="13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pt-PT" sz="13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𝟏</m:t>
                            </m:r>
                            <m:r>
                              <a:rPr lang="pt-PT" sz="13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   </m:t>
                            </m:r>
                            <m: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     </m:t>
                            </m:r>
                            <m:r>
                              <m:rPr>
                                <m:sty m:val="p"/>
                              </m:rP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se</m:t>
                            </m:r>
                            <m: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o</m:t>
                            </m:r>
                            <m: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a:rPr lang="pt-PT" sz="13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𝑖</m:t>
                            </m:r>
                            <m:r>
                              <a:rPr lang="pt-PT" sz="13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−é</m:t>
                            </m:r>
                            <m:r>
                              <a:rPr lang="pt-PT" sz="13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𝑠𝑖𝑚𝑜</m:t>
                            </m:r>
                            <m:r>
                              <a:rPr lang="pt-PT" sz="13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 </m:t>
                            </m:r>
                            <m:r>
                              <m:rPr>
                                <m:sty m:val="p"/>
                              </m:rP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criador</m:t>
                            </m:r>
                            <m: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 </m:t>
                            </m:r>
                            <m:r>
                              <m:rPr>
                                <m:sty m:val="p"/>
                              </m:rP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p</m:t>
                            </m:r>
                            <m: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õ</m:t>
                            </m:r>
                            <m:r>
                              <m:rPr>
                                <m:sty m:val="p"/>
                              </m:rP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e</m:t>
                            </m:r>
                            <m: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 </m:t>
                            </m:r>
                            <m:r>
                              <m:rPr>
                                <m:sty m:val="p"/>
                              </m:rP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a</m:t>
                            </m:r>
                            <m: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 </m:t>
                            </m:r>
                            <m:r>
                              <m:rPr>
                                <m:sty m:val="p"/>
                              </m:rP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sua</m:t>
                            </m:r>
                            <m: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ovelha</m:t>
                            </m:r>
                            <m: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no</m:t>
                            </m:r>
                            <m: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pasto</m:t>
                            </m:r>
                            <m: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        </m:t>
                            </m:r>
                          </m:e>
                          <m:e>
                            <m:r>
                              <a:rPr lang="pt-PT" sz="13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𝟎</m:t>
                            </m:r>
                            <m:r>
                              <a:rPr lang="pt-PT" sz="13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  </m:t>
                            </m:r>
                            <m: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se</m:t>
                            </m:r>
                            <m: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o</m:t>
                            </m:r>
                            <m: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a:rPr lang="pt-PT" sz="13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𝑖</m:t>
                            </m:r>
                            <m:r>
                              <a:rPr lang="pt-PT" sz="13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−é</m:t>
                            </m:r>
                            <m:r>
                              <a:rPr lang="pt-PT" sz="13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𝑠𝑖𝑚𝑜</m:t>
                            </m:r>
                            <m: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criador</m:t>
                            </m:r>
                            <m: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 </m:t>
                            </m:r>
                            <m:r>
                              <m:rPr>
                                <m:sty m:val="p"/>
                              </m:rP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n</m:t>
                            </m:r>
                            <m: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ã</m:t>
                            </m:r>
                            <m:r>
                              <m:rPr>
                                <m:sty m:val="p"/>
                              </m:rP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o</m:t>
                            </m:r>
                            <m: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p</m:t>
                            </m:r>
                            <m: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õ</m:t>
                            </m:r>
                            <m:r>
                              <m:rPr>
                                <m:sty m:val="p"/>
                              </m:rP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e</m:t>
                            </m:r>
                            <m: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a</m:t>
                            </m:r>
                            <m: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sua</m:t>
                            </m:r>
                            <m: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ovelha</m:t>
                            </m:r>
                            <m: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no</m:t>
                            </m:r>
                            <m: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pasto</m:t>
                            </m:r>
                            <m:r>
                              <a:rPr lang="pt-PT" sz="13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         </m:t>
                            </m:r>
                          </m:e>
                        </m:eqArr>
                      </m:e>
                    </m:d>
                  </m:oMath>
                </a14:m>
                <a:endParaRPr lang="pt-PT" sz="13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endParaRPr 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 ganho do </a:t>
                </a:r>
                <a14:m>
                  <m:oMath xmlns:m="http://schemas.openxmlformats.org/officeDocument/2006/math">
                    <m:r>
                      <a:rPr lang="pt-PT" sz="1200" i="1">
                        <a:solidFill>
                          <a:schemeClr val="tx1"/>
                        </a:solidFill>
                        <a:latin typeface="Cambria Math"/>
                      </a:rPr>
                      <m:t>𝑖</m:t>
                    </m:r>
                    <m:r>
                      <a:rPr lang="pt-PT" sz="1200" i="1">
                        <a:solidFill>
                          <a:schemeClr val="tx1"/>
                        </a:solidFill>
                        <a:latin typeface="Cambria Math"/>
                      </a:rPr>
                      <m:t>−é</m:t>
                    </m:r>
                    <m:r>
                      <a:rPr lang="pt-PT" sz="1200" i="1">
                        <a:solidFill>
                          <a:schemeClr val="tx1"/>
                        </a:solidFill>
                        <a:latin typeface="Cambria Math"/>
                      </a:rPr>
                      <m:t>𝑠𝑖𝑚𝑜</m:t>
                    </m:r>
                    <m:r>
                      <a:rPr lang="pt-PT" sz="1200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criador é dado pela expressão</a:t>
                </a:r>
              </a:p>
              <a:p>
                <a:pPr marL="0" indent="0" algn="just">
                  <a:buNone/>
                </a:pP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itchFamily="34" charset="0"/>
                            </a:rPr>
                            <m:t>𝑳</m:t>
                          </m:r>
                        </m:e>
                        <m:sub>
                          <m: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itchFamily="34" charset="0"/>
                            </a:rPr>
                            <m:t>𝒊</m:t>
                          </m:r>
                        </m:sub>
                      </m:sSub>
                      <m:d>
                        <m:dPr>
                          <m:ctrlP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pt-PT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1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b>
                          </m:sSub>
                          <m: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…,</m:t>
                          </m:r>
                          <m:sSub>
                            <m:sSubPr>
                              <m:ctrlP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𝒏</m:t>
                              </m:r>
                            </m:sub>
                          </m:sSub>
                        </m:e>
                      </m:d>
                      <m:r>
                        <a:rPr lang="pt-PT" sz="14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pt-PT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𝒈</m:t>
                          </m:r>
                        </m:e>
                        <m:sub>
                          <m:r>
                            <a:rPr lang="pt-PT" sz="1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𝒊</m:t>
                          </m:r>
                        </m:sub>
                      </m:sSub>
                      <m:r>
                        <a:rPr lang="pt-PT" sz="1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pt-PT" sz="1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𝟓</m:t>
                      </m:r>
                      <m:f>
                        <m:fPr>
                          <m:ctrlPr>
                            <a:rPr lang="pt-PT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+…+</m:t>
                          </m:r>
                          <m:sSub>
                            <m:sSubPr>
                              <m:ctrlP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𝒏</m:t>
                              </m:r>
                            </m:sub>
                          </m:sSub>
                        </m:num>
                        <m:den>
                          <m:r>
                            <a:rPr lang="pt-PT" sz="1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𝒏</m:t>
                          </m:r>
                        </m:den>
                      </m:f>
                    </m:oMath>
                  </m:oMathPara>
                </a14:m>
                <a:endParaRPr 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 </a:t>
                </a:r>
                <a14:m>
                  <m:oMath xmlns:m="http://schemas.openxmlformats.org/officeDocument/2006/math"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𝒏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&gt;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𝟓</m:t>
                    </m:r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pôr todas as ovelhas no pasto, isto é,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𝒈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  <m:sup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𝒈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sub>
                      <m:sup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…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𝒈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𝒏</m:t>
                        </m:r>
                      </m:sub>
                      <m:sup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pt-PT" sz="1400" b="0" i="0" smtClean="0">
                        <a:solidFill>
                          <a:schemeClr val="tx1"/>
                        </a:solidFill>
                        <a:latin typeface="Cambria Math"/>
                      </a:rPr>
                      <m:t>=1</m:t>
                    </m:r>
                  </m:oMath>
                </a14:m>
                <a:r>
                  <a:rPr lang="pt-PT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é o único ponto de equilíbrio de </a:t>
                </a:r>
                <a:r>
                  <a:rPr 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Nash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Com efeito, se todas as ovelhas estão no pasto e um criador decide retirar a sua ovelha, deixa de ganhar </a:t>
                </a:r>
                <a:r>
                  <a:rPr lang="pt-PT" sz="1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u.m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e deixa de gastar </a:t>
                </a:r>
                <a:r>
                  <a:rPr lang="pt-PT" sz="1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5/</a:t>
                </a:r>
                <a14:m>
                  <m:oMath xmlns:m="http://schemas.openxmlformats.org/officeDocument/2006/math"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𝒏</m:t>
                    </m:r>
                  </m:oMath>
                </a14:m>
                <a:r>
                  <a:rPr lang="pt-PT" sz="1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&lt;1,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ou seja, este criador acaba por ganhar menos do que se mantivesse lá a sua ovelha</a:t>
                </a:r>
                <a:r>
                  <a:rPr 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Deste modo, todos manterão a sua ovelha no pasto e cada um ganhará </a:t>
                </a:r>
                <a14:m>
                  <m:oMath xmlns:m="http://schemas.openxmlformats.org/officeDocument/2006/math"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r>
                      <a:rPr lang="pt-PT" sz="1200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4,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havendo um dano ambiental máximo.</a:t>
                </a:r>
              </a:p>
              <a:p>
                <a:pPr marL="0" indent="0" algn="just">
                  <a:buNone/>
                </a:pPr>
                <a:endParaRPr lang="pt-PT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Suponhamos</a:t>
                </a:r>
                <a:r>
                  <a:rPr 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que existia um imposto </a:t>
                </a:r>
                <a14:m>
                  <m:oMath xmlns:m="http://schemas.openxmlformats.org/officeDocument/2006/math"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𝒕</m:t>
                    </m:r>
                  </m:oMath>
                </a14:m>
                <a:r>
                  <a:rPr lang="pt-PT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por unidade por manter a sua ovelha no pasto. Neste caso o ganho seria dado por </a:t>
                </a:r>
              </a:p>
              <a:p>
                <a:pPr marL="0" indent="0" algn="just">
                  <a:buNone/>
                </a:pP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Subtítulo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4294967295"/>
              </p:nvPr>
            </p:nvSpPr>
            <p:spPr>
              <a:xfrm>
                <a:off x="467544" y="622857"/>
                <a:ext cx="8291445" cy="6090760"/>
              </a:xfrm>
              <a:blipFill>
                <a:blip r:embed="rId8"/>
                <a:stretch>
                  <a:fillRect l="-3897" t="-10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o 2"/>
          <p:cNvGraphicFramePr>
            <a:graphicFrameLocks noChangeAspect="1"/>
          </p:cNvGraphicFramePr>
          <p:nvPr>
            <p:extLst/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71" name="Equação" r:id="rId9" imgW="114120" imgH="215640" progId="Equation.3">
                  <p:embed/>
                </p:oleObj>
              </mc:Choice>
              <mc:Fallback>
                <p:oleObj name="Equação" r:id="rId9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676456" y="597556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BA8F932-C44C-4D51-BBA6-4BE62AF1DBD2}" type="slidenum">
              <a:rPr lang="en-GB" altLang="pt-PT" smtClean="0"/>
              <a:pPr>
                <a:defRPr/>
              </a:pPr>
              <a:t>12</a:t>
            </a:fld>
            <a:endParaRPr lang="en-GB" altLang="pt-PT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8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2"/>
    </mc:Choice>
    <mc:Fallback xmlns="">
      <p:transition spd="slow" advTm="2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o 3"/>
          <p:cNvGraphicFramePr>
            <a:graphicFrameLocks noChangeAspect="1"/>
          </p:cNvGraphicFramePr>
          <p:nvPr>
            <p:extLst/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08" name="Equação" r:id="rId6" imgW="114120" imgH="215640" progId="Equation.3">
                  <p:embed/>
                </p:oleObj>
              </mc:Choice>
              <mc:Fallback>
                <p:oleObj name="Equação" r:id="rId6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Subtítulo 5"/>
              <p:cNvSpPr>
                <a:spLocks noGrp="1"/>
              </p:cNvSpPr>
              <p:nvPr>
                <p:ph type="subTitle" idx="4294967295"/>
              </p:nvPr>
            </p:nvSpPr>
            <p:spPr>
              <a:xfrm>
                <a:off x="596702" y="630715"/>
                <a:ext cx="8064896" cy="6090760"/>
              </a:xfrm>
            </p:spPr>
            <p:txBody>
              <a:bodyPr/>
              <a:lstStyle/>
              <a:p>
                <a:pPr marL="0" indent="0" algn="l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pt-PT" sz="12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itchFamily="34" charset="0"/>
                            </a:rPr>
                            <m:t>𝑳</m:t>
                          </m:r>
                        </m:e>
                        <m:sub>
                          <m:r>
                            <a:rPr lang="pt-PT" sz="12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itchFamily="34" charset="0"/>
                            </a:rPr>
                            <m:t>𝒊</m:t>
                          </m:r>
                        </m:sub>
                      </m:sSub>
                      <m:d>
                        <m:dPr>
                          <m:ctrlPr>
                            <a:rPr lang="pt-PT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pt-PT" sz="12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b>
                          </m:sSub>
                          <m:r>
                            <a:rPr lang="pt-PT" sz="12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…,</m:t>
                          </m:r>
                          <m:sSub>
                            <m:sSubPr>
                              <m:ctrlP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𝒏</m:t>
                              </m:r>
                            </m:sub>
                          </m:sSub>
                        </m:e>
                      </m:d>
                      <m:r>
                        <a:rPr lang="pt-PT" sz="120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pt-PT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2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𝒈</m:t>
                          </m:r>
                        </m:e>
                        <m:sub>
                          <m:r>
                            <a:rPr lang="pt-PT" sz="12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𝒊</m:t>
                          </m:r>
                        </m:sub>
                      </m:sSub>
                      <m:r>
                        <a:rPr lang="pt-PT" sz="1200" i="1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pt-PT" sz="1200" b="1" i="1">
                          <a:solidFill>
                            <a:schemeClr val="tx1"/>
                          </a:solidFill>
                          <a:latin typeface="Cambria Math"/>
                        </a:rPr>
                        <m:t>𝒕</m:t>
                      </m:r>
                      <m:sSub>
                        <m:sSubPr>
                          <m:ctrlPr>
                            <a:rPr lang="pt-PT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2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𝒈</m:t>
                          </m:r>
                        </m:e>
                        <m:sub>
                          <m:r>
                            <a:rPr lang="pt-PT" sz="12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𝒊</m:t>
                          </m:r>
                        </m:sub>
                      </m:sSub>
                      <m:r>
                        <a:rPr lang="pt-PT" sz="1200" i="1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pt-PT" sz="1200" b="1" i="1">
                          <a:solidFill>
                            <a:schemeClr val="tx1"/>
                          </a:solidFill>
                          <a:latin typeface="Cambria Math"/>
                        </a:rPr>
                        <m:t>𝟓</m:t>
                      </m:r>
                      <m:f>
                        <m:fPr>
                          <m:ctrlPr>
                            <a:rPr lang="pt-PT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pt-PT" sz="12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pt-PT" sz="12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+…+</m:t>
                          </m:r>
                          <m:sSub>
                            <m:sSubPr>
                              <m:ctrlP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pt-PT" sz="12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𝒏</m:t>
                              </m:r>
                            </m:sub>
                          </m:sSub>
                        </m:num>
                        <m:den>
                          <m:r>
                            <a:rPr lang="pt-PT" sz="1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endParaRPr lang="pt-PT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r>
                  <a:rPr lang="pt-PT" sz="1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 </a:t>
                </a:r>
                <a14:m>
                  <m:oMath xmlns:m="http://schemas.openxmlformats.org/officeDocument/2006/math"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𝒕</m:t>
                    </m:r>
                    <m:r>
                      <a:rPr lang="pt-PT" sz="1200" b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pt-PT" sz="1200" b="1">
                        <a:solidFill>
                          <a:schemeClr val="tx1"/>
                        </a:solidFill>
                        <a:latin typeface="Cambria Math"/>
                      </a:rPr>
                      <m:t>𝟓</m:t>
                    </m:r>
                  </m:oMath>
                </a14:m>
                <a:r>
                  <a:rPr lang="pt-PT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pt-PT" sz="1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então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sz="11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11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𝒈</m:t>
                        </m:r>
                      </m:e>
                      <m:sub>
                        <m:r>
                          <a:rPr lang="pt-PT" sz="11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  <m:sup>
                        <m:r>
                          <a:rPr lang="pt-PT" sz="11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pt-PT" sz="1100" b="1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pt-PT" sz="11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11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𝒈</m:t>
                        </m:r>
                      </m:e>
                      <m:sub>
                        <m:r>
                          <a:rPr lang="pt-PT" sz="11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sub>
                      <m:sup>
                        <m:r>
                          <a:rPr lang="pt-PT" sz="11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pt-PT" sz="1100" b="1" i="1">
                        <a:solidFill>
                          <a:schemeClr val="tx1"/>
                        </a:solidFill>
                        <a:latin typeface="Cambria Math"/>
                      </a:rPr>
                      <m:t>=…=</m:t>
                    </m:r>
                    <m:sSubSup>
                      <m:sSubSupPr>
                        <m:ctrlPr>
                          <a:rPr lang="pt-PT" sz="11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11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𝒈</m:t>
                        </m:r>
                      </m:e>
                      <m:sub>
                        <m:r>
                          <a:rPr lang="pt-PT" sz="11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𝒏</m:t>
                        </m:r>
                      </m:sub>
                      <m:sup>
                        <m:r>
                          <a:rPr lang="pt-PT" sz="11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pt-PT" sz="1100">
                        <a:solidFill>
                          <a:schemeClr val="tx1"/>
                        </a:solidFill>
                        <a:latin typeface="Cambria Math"/>
                      </a:rPr>
                      <m:t>=0 é</m:t>
                    </m:r>
                  </m:oMath>
                </a14:m>
                <a:r>
                  <a:rPr lang="pt-PT" sz="1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 único equilíbrio de Nash, o que significa que todos os criadores preferem retirar as ovelhas do pasto. Um caso curioso acontece quando </a:t>
                </a:r>
                <a14:m>
                  <m:oMath xmlns:m="http://schemas.openxmlformats.org/officeDocument/2006/math"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𝒏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>
                      <a:rPr lang="pt-PT" sz="1200" b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pt-PT" sz="1200" b="1">
                        <a:solidFill>
                          <a:schemeClr val="tx1"/>
                        </a:solidFill>
                        <a:latin typeface="Cambria Math"/>
                      </a:rPr>
                      <m:t>𝟔</m:t>
                    </m:r>
                    <m:r>
                      <a:rPr lang="pt-PT" sz="1200" b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pt-PT" sz="1200">
                        <a:solidFill>
                          <a:schemeClr val="tx1"/>
                        </a:solidFill>
                        <a:latin typeface="Cambria Math"/>
                      </a:rPr>
                      <m:t>e</m:t>
                    </m:r>
                    <m:r>
                      <a:rPr lang="pt-PT" sz="1200" b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𝒕</m:t>
                    </m:r>
                    <m:r>
                      <a:rPr lang="pt-PT" sz="1200" b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𝟏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/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𝟔</m:t>
                    </m:r>
                  </m:oMath>
                </a14:m>
                <a:r>
                  <a:rPr lang="pt-PT" sz="1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Neste caso todas as soluções são pontos de equilíbrio de </a:t>
                </a:r>
                <a:r>
                  <a:rPr lang="pt-PT" sz="11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Nash</a:t>
                </a:r>
                <a:r>
                  <a:rPr lang="pt-PT" sz="11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indent="0" algn="l">
                  <a:buNone/>
                </a:pPr>
                <a:endParaRPr lang="pt-PT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Exemplo 17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tragédia dos comuns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 O exemplo anterior enquadra-se num problema típico da teoria dos jogos conhecido como a tragédia dos comuns e caracteriza uma situação em que o ponto de equilíbrio de Nash corresponde a uma solução em que o conjunto acaba por ficar pior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pois todos tomam a mesma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decisão, embora cada decisão individual pouco afecte o conjunto e seja tomada em benefício próprio. No fim cada jogador não obtém o melhor que lhe é possível individualmente, daí a designação. Ilustremos com um exemplo talvez mais sugestivo, começando apenas com dois jogadores, para generalizar a seguir. Dois amigos resolvem ir almoçar juntos ao restaurante e combinam pagar a conta “a meias”. Para simplificar, só existem dois pratos, o prato Caro </a:t>
                </a:r>
                <a:r>
                  <a:rPr lang="pt-PT" sz="1200" b="1" i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(C)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e o prato Barato </a:t>
                </a:r>
                <a:r>
                  <a:rPr lang="pt-PT" sz="1200" b="1" i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(B)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Do prato caro cada um dos amigos retira uma utilidade de 20€, mas o prato custa 15€. O prato barato tem uma utilidade de 15€ e custa 10€. Portanto, o prazer, medido pela diferença entre a utilidade e o custo, é igual em ambos os pratos. Aparentemente a escolha deveria recair na escolha do prato barato pelos dois amigos, já que retiram o mesmo prazer e pagam menos. Vejamos o que acontece: </a:t>
                </a:r>
              </a:p>
              <a:p>
                <a:pPr marL="0" indent="0" algn="just">
                  <a:buNone/>
                </a:pPr>
                <a:r>
                  <a:rPr 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  Jog.2</a:t>
                </a:r>
              </a:p>
              <a:p>
                <a:pPr marL="0" indent="0" algn="just">
                  <a:buNone/>
                </a:pPr>
                <a:endParaRPr lang="pt-PT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endParaRPr lang="pt-PT" sz="12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PT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Jog.1</a:t>
                </a:r>
              </a:p>
              <a:p>
                <a:pPr marL="0" indent="0" algn="just">
                  <a:buNone/>
                </a:pP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endParaRPr 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 tivermos um grupo de 20 amigos, jogo com 20 jogadores, conclui-se imediatamente que a escolha do prato mais caro por todos eles é ponto de equilíbrio de </a:t>
                </a:r>
                <a:r>
                  <a:rPr 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Nash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pois quem pedir um prato mais barato baixa a sua utilidade em 5€ (15€-20€) e poupa apenas 0,25€ - 25 cêntimos! – que corresponde aos 5€ a dividir por 20 comensais. Portanto ninguém está incentivado a escolher um prato mais barato face à redução da respectiva utilidade. As únicas alternativas seriam combinarem pedir todos o prato mais barato, mas nesse caso seria uma solução cooperativa, ou</a:t>
                </a:r>
              </a:p>
              <a:p>
                <a:pPr marL="0" indent="0" algn="just">
                  <a:buNone/>
                </a:pPr>
                <a:endParaRPr 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Subtítulo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4294967295"/>
              </p:nvPr>
            </p:nvSpPr>
            <p:spPr>
              <a:xfrm>
                <a:off x="596702" y="630715"/>
                <a:ext cx="8064896" cy="6090760"/>
              </a:xfrm>
              <a:blipFill rotWithShape="0">
                <a:blip r:embed="rId8"/>
                <a:stretch>
                  <a:fillRect l="-7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o 2"/>
          <p:cNvGraphicFramePr>
            <a:graphicFrameLocks noChangeAspect="1"/>
          </p:cNvGraphicFramePr>
          <p:nvPr>
            <p:extLst/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09" name="Equação" r:id="rId9" imgW="114120" imgH="215640" progId="Equation.3">
                  <p:embed/>
                </p:oleObj>
              </mc:Choice>
              <mc:Fallback>
                <p:oleObj name="Equação" r:id="rId9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676456" y="597556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BA8F932-C44C-4D51-BBA6-4BE62AF1DBD2}" type="slidenum">
              <a:rPr lang="en-GB" altLang="pt-PT" smtClean="0"/>
              <a:pPr>
                <a:defRPr/>
              </a:pPr>
              <a:t>13</a:t>
            </a:fld>
            <a:endParaRPr lang="en-GB" altLang="pt-PT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863961"/>
              </p:ext>
            </p:extLst>
          </p:nvPr>
        </p:nvGraphicFramePr>
        <p:xfrm>
          <a:off x="1475656" y="4365104"/>
          <a:ext cx="2111895" cy="807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3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3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288">
                <a:tc>
                  <a:txBody>
                    <a:bodyPr/>
                    <a:lstStyle/>
                    <a:p>
                      <a:pPr algn="ctr"/>
                      <a:endParaRPr lang="pt-PT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 smtClean="0"/>
                        <a:t>C</a:t>
                      </a:r>
                      <a:endParaRPr lang="pt-PT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 smtClean="0"/>
                        <a:t>B</a:t>
                      </a:r>
                      <a:endParaRPr lang="pt-PT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288"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 smtClean="0"/>
                        <a:t>C</a:t>
                      </a:r>
                      <a:endParaRPr lang="pt-PT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 smtClean="0"/>
                        <a:t>(5;</a:t>
                      </a:r>
                      <a:r>
                        <a:rPr lang="pt-PT" sz="1100" b="1" baseline="0" dirty="0" smtClean="0"/>
                        <a:t> 5)</a:t>
                      </a:r>
                      <a:endParaRPr lang="pt-PT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 smtClean="0"/>
                        <a:t>(7,5; 2,5)</a:t>
                      </a:r>
                      <a:endParaRPr lang="pt-PT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288"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 smtClean="0"/>
                        <a:t>B</a:t>
                      </a:r>
                      <a:endParaRPr lang="pt-PT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 smtClean="0"/>
                        <a:t>(2,5; 7,5)</a:t>
                      </a:r>
                      <a:endParaRPr lang="pt-PT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 smtClean="0"/>
                        <a:t>(5; 5)</a:t>
                      </a:r>
                      <a:endParaRPr lang="pt-PT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3707904" y="4275130"/>
            <a:ext cx="497889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Verifica-se facilmente que o ponto de equilíbrio consiste em cada amigo escolher o prato mais </a:t>
            </a:r>
            <a:r>
              <a:rPr 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caro, estratégias </a:t>
            </a:r>
            <a:r>
              <a:rPr lang="pt-PT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(C; C</a:t>
            </a:r>
            <a:r>
              <a:rPr lang="pt-PT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quilíbrio dominante. </a:t>
            </a:r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Este exemplo é </a:t>
            </a:r>
            <a:r>
              <a:rPr 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semelhante a </a:t>
            </a:r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outros já vistos, dispensando </a:t>
            </a:r>
            <a:r>
              <a:rPr 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comentários adicionais .</a:t>
            </a:r>
            <a:endParaRPr 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PT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PT" sz="1400" b="1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6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867"/>
    </mc:Choice>
    <mc:Fallback xmlns="">
      <p:transition spd="slow" advTm="552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o 3"/>
          <p:cNvGraphicFramePr>
            <a:graphicFrameLocks noChangeAspect="1"/>
          </p:cNvGraphicFramePr>
          <p:nvPr>
            <p:extLst/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032" name="Equação" r:id="rId6" imgW="114120" imgH="215640" progId="Equation.3">
                  <p:embed/>
                </p:oleObj>
              </mc:Choice>
              <mc:Fallback>
                <p:oleObj name="Equação" r:id="rId6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Subtítulo 5"/>
              <p:cNvSpPr>
                <a:spLocks noGrp="1"/>
              </p:cNvSpPr>
              <p:nvPr>
                <p:ph type="subTitle" idx="4294967295"/>
              </p:nvPr>
            </p:nvSpPr>
            <p:spPr>
              <a:xfrm>
                <a:off x="539552" y="692696"/>
                <a:ext cx="8147248" cy="6090760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pt-P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quilíbrio cooperativo, ou então 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cada um estar por sua conta, isto é, comer o que paga, mas nesse caso deixaria de ser um jogo estratégico, pois tínhamos para cada situação apenas um elemento e a sua decisão não interagia com a de nenhum outro elemento, nem o seu resultado dependia disso.</a:t>
                </a:r>
              </a:p>
              <a:p>
                <a:pPr marL="0" indent="0" algn="just">
                  <a:buNone/>
                </a:pP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Mais geralmente, se tivermos </a:t>
                </a:r>
                <a14:m>
                  <m:oMath xmlns:m="http://schemas.openxmlformats.org/officeDocument/2006/math"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𝒏</m:t>
                    </m:r>
                    <m:r>
                      <a:rPr lang="pt-PT" sz="1400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amigos na refeição conjunta, nas condições indicadas, com </a:t>
                </a:r>
                <a14:m>
                  <m:oMath xmlns:m="http://schemas.openxmlformats.org/officeDocument/2006/math">
                    <m:r>
                      <a:rPr lang="pt-PT" sz="140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𝒎</m:t>
                    </m:r>
                    <m:r>
                      <a:rPr lang="pt-PT" sz="1400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pratos à disposição, a solução seria a mesma, desde que a diferença de utilidade entre pratos fosse maior do que a respectiva diferença de custos a dividir por </a:t>
                </a:r>
                <a14:m>
                  <m:oMath xmlns:m="http://schemas.openxmlformats.org/officeDocument/2006/math"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𝒏</m:t>
                    </m:r>
                  </m:oMath>
                </a14:m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Se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∆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𝒖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pt-P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 a diferença de utilidade entre o prato mais caro e outro prato</a:t>
                </a:r>
                <a:r>
                  <a:rPr lang="pt-PT" sz="12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𝒌</m:t>
                    </m:r>
                  </m:oMath>
                </a14:m>
                <a:r>
                  <a:rPr lang="pt-PT" sz="1400" b="1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∆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𝒄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 diferença de custo entre os pratos respectivos, para cada jogador, 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∆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𝒖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𝒌</m:t>
                        </m:r>
                      </m:sub>
                    </m:sSub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≥</m:t>
                    </m:r>
                  </m:oMath>
                </a14:m>
                <a:r>
                  <a:rPr lang="pt-P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∆</m:t>
                            </m:r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𝒌</m:t>
                            </m:r>
                          </m:sub>
                        </m:sSub>
                      </m:num>
                      <m:den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𝒏</m:t>
                        </m:r>
                      </m:den>
                    </m:f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 que geralmente acontece, então não vale a pena escolher um prato mais barato, sendo o prato mais caro a solução escolhida por todos (equilíbrio de </a:t>
                </a:r>
                <a:r>
                  <a:rPr lang="pt-PT" sz="12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Nash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marL="0" indent="0" algn="just">
                  <a:buNone/>
                </a:pP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Exemplo 18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(Oligopólio de </a:t>
                </a:r>
                <a:r>
                  <a:rPr 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Cournot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 Considere o mercado de um produto em que existem </a:t>
                </a:r>
                <a14:m>
                  <m:oMath xmlns:m="http://schemas.openxmlformats.org/officeDocument/2006/math"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𝒏</m:t>
                    </m:r>
                    <m:r>
                      <a:rPr lang="pt-PT" sz="1400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Empresas. A quantidade produzida pela Empresa </a:t>
                </a:r>
                <a14:m>
                  <m:oMath xmlns:m="http://schemas.openxmlformats.org/officeDocument/2006/math"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𝒊</m:t>
                    </m:r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que desconhece as quantidades produzidas pelas restantes empresas do mercado, é designada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O preço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𝒑</m:t>
                    </m:r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 função da procura total, </a:t>
                </a:r>
                <a14:m>
                  <m:oMath xmlns:m="http://schemas.openxmlformats.org/officeDocument/2006/math"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𝑸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é dado por </a:t>
                </a:r>
                <a14:m>
                  <m:oMath xmlns:m="http://schemas.openxmlformats.org/officeDocument/2006/math"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𝒑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𝑸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pt-PT" sz="1400" b="1" i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sz="1400" b="1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𝒂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𝒃</m:t>
                    </m:r>
                  </m:oMath>
                </a14:m>
                <a:r>
                  <a:rPr lang="pt-PT" sz="1400" b="1" i="1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Q</a:t>
                </a:r>
                <a:r>
                  <a:rPr lang="pt-P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sendo </a:t>
                </a:r>
                <a14:m>
                  <m:oMath xmlns:m="http://schemas.openxmlformats.org/officeDocument/2006/math"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𝑸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𝒒</m:t>
                            </m:r>
                          </m:e>
                          <m:sub>
                            <m: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+…+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O custo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 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Empresa </a:t>
                </a:r>
                <a14:m>
                  <m:oMath xmlns:m="http://schemas.openxmlformats.org/officeDocument/2006/math"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𝒊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é dado por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𝑪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𝒊</m:t>
                            </m:r>
                          </m:sub>
                        </m:sSub>
                      </m:e>
                    </m:d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𝒄</m:t>
                    </m:r>
                    <m:sSub>
                      <m:sSubPr>
                        <m:ctrlP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𝒒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pt-P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pt-PT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Representação na forma normal:</a:t>
                </a:r>
              </a:p>
              <a:p>
                <a:pPr marL="0" indent="0" algn="l">
                  <a:buNone/>
                </a:pP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Conjunto dos Jogadores:  </a:t>
                </a:r>
                <a:r>
                  <a:rPr lang="pt-P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𝑬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, …,</m:t>
                    </m:r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𝑬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𝒏</m:t>
                        </m:r>
                      </m:sub>
                    </m:sSub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}</m:t>
                    </m:r>
                  </m:oMath>
                </a14:m>
                <a:r>
                  <a:rPr lang="pt-P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 </a:t>
                </a:r>
              </a:p>
              <a:p>
                <a:pPr marL="0" indent="0" algn="l">
                  <a:buNone/>
                </a:pP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Conjunto das Estratégias</a:t>
                </a:r>
                <a:r>
                  <a:rPr lang="pt-P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𝑺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𝒊</m:t>
                        </m:r>
                      </m:sub>
                    </m:sSub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=[</m:t>
                    </m:r>
                  </m:oMath>
                </a14:m>
                <a:r>
                  <a:rPr lang="pt-P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0,</a:t>
                </a:r>
                <a14:m>
                  <m:oMath xmlns:m="http://schemas.openxmlformats.org/officeDocument/2006/math">
                    <m:r>
                      <a:rPr lang="pt-PT" sz="1400" b="1" i="0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 +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∞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]</m:t>
                    </m:r>
                  </m:oMath>
                </a14:m>
                <a:r>
                  <a:rPr lang="pt-P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</a:t>
                </a:r>
                <a:r>
                  <a:rPr lang="pt-P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𝒊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𝟏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, 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𝟐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,…,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𝒏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pt-PT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Funções de ganhos: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𝑳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𝟏</m:t>
                            </m:r>
                          </m:sub>
                        </m:s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,   </m:t>
                        </m:r>
                        <m:sSub>
                          <m:sSubPr>
                            <m:ctrlP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𝒒</m:t>
                            </m:r>
                          </m:e>
                          <m:sub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𝒒</m:t>
                            </m:r>
                          </m:e>
                          <m:sub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𝒏</m:t>
                            </m:r>
                          </m:sub>
                        </m:sSub>
                      </m:e>
                    </m:d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𝒊</m:t>
                        </m:r>
                      </m:sub>
                    </m:sSub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[</m:t>
                    </m:r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𝒂</m:t>
                        </m:r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𝒃</m:t>
                        </m:r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𝒒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𝒒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+…+</m:t>
                    </m:r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𝒒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𝒏</m:t>
                        </m:r>
                      </m:sub>
                    </m:sSub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)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𝒄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]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, </m:t>
                    </m:r>
                  </m:oMath>
                </a14:m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 </a:t>
                </a:r>
                <a14:m>
                  <m:oMath xmlns:m="http://schemas.openxmlformats.org/officeDocument/2006/math"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𝒊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𝟏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, 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𝟐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,…,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𝒏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pt-PT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r>
                  <a:rPr lang="pt-PT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</a:p>
              <a:p>
                <a:pPr marL="0" indent="0" algn="l">
                  <a:buNone/>
                </a:pPr>
                <a:endParaRPr 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Nesta caso estamos perante um jogo de </a:t>
                </a:r>
                <a14:m>
                  <m:oMath xmlns:m="http://schemas.openxmlformats.org/officeDocument/2006/math"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𝒏</m:t>
                    </m:r>
                  </m:oMath>
                </a14:m>
                <a:r>
                  <a:rPr lang="pt-PT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Pessoas, infinito, pois cada empresa dispõe, para escolher, e um número </a:t>
                </a:r>
                <a:r>
                  <a:rPr 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infinto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 possibilidades de quantidades a produzir. Neste jogo, como se disse, se 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 conjunto de estratégias dos jogadores é constituído por subconjuntos convexos e compactos de espaços </a:t>
                </a:r>
                <a:r>
                  <a:rPr lang="pt-PT" sz="12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Euclideanos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𝑺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𝒊</m:t>
                        </m:r>
                      </m:sub>
                    </m:sSub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⊂</m:t>
                    </m:r>
                    <m:sSup>
                      <m:sSup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𝓡</m:t>
                        </m:r>
                      </m:e>
                      <m:sup>
                        <m:sSub>
                          <m:sSubPr>
                            <m:ctrlP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𝒊</m:t>
                            </m:r>
                          </m:sub>
                        </m:sSub>
                      </m:sup>
                    </m:sSup>
                  </m:oMath>
                </a14:m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e as suas funções de ganhos,</a:t>
                </a:r>
                <a:r>
                  <a:rPr lang="pt-PT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𝑳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forem contínuas e concavas em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𝑺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existirá sempre um ponto de equilíbrio na forma em que foi definido por </a:t>
                </a:r>
                <a:r>
                  <a:rPr lang="pt-PT" sz="12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Nash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que poderá não ser único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0" indent="0" algn="l">
                  <a:buNone/>
                </a:pPr>
                <a:r>
                  <a:rPr 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                                       </a:t>
                </a:r>
                <a:endParaRPr lang="pt-PT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Subtítulo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4294967295"/>
              </p:nvPr>
            </p:nvSpPr>
            <p:spPr>
              <a:xfrm>
                <a:off x="539552" y="692696"/>
                <a:ext cx="8147248" cy="6090760"/>
              </a:xfrm>
              <a:blipFill rotWithShape="0">
                <a:blip r:embed="rId8"/>
                <a:stretch>
                  <a:fillRect l="-75" t="-20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o 2"/>
          <p:cNvGraphicFramePr>
            <a:graphicFrameLocks noChangeAspect="1"/>
          </p:cNvGraphicFramePr>
          <p:nvPr>
            <p:extLst/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033" name="Equação" r:id="rId9" imgW="114120" imgH="215640" progId="Equation.3">
                  <p:embed/>
                </p:oleObj>
              </mc:Choice>
              <mc:Fallback>
                <p:oleObj name="Equação" r:id="rId9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676456" y="597556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BA8F932-C44C-4D51-BBA6-4BE62AF1DBD2}" type="slidenum">
              <a:rPr lang="en-GB" altLang="pt-PT" smtClean="0"/>
              <a:pPr>
                <a:defRPr/>
              </a:pPr>
              <a:t>14</a:t>
            </a:fld>
            <a:endParaRPr lang="en-GB" altLang="pt-PT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8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02"/>
    </mc:Choice>
    <mc:Fallback xmlns="">
      <p:transition spd="slow" advTm="120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o 3"/>
          <p:cNvGraphicFramePr>
            <a:graphicFrameLocks noChangeAspect="1"/>
          </p:cNvGraphicFramePr>
          <p:nvPr>
            <p:extLst/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868" name="Equação" r:id="rId4" imgW="114120" imgH="215640" progId="Equation.3">
                  <p:embed/>
                </p:oleObj>
              </mc:Choice>
              <mc:Fallback>
                <p:oleObj name="Equação" r:id="rId4" imgW="114120" imgH="215640" progId="Equation.3">
                  <p:embed/>
                  <p:pic>
                    <p:nvPicPr>
                      <p:cNvPr id="4" name="Objecto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Subtítulo 5"/>
              <p:cNvSpPr>
                <a:spLocks noGrp="1"/>
              </p:cNvSpPr>
              <p:nvPr>
                <p:ph type="subTitle" idx="4294967295"/>
              </p:nvPr>
            </p:nvSpPr>
            <p:spPr>
              <a:xfrm>
                <a:off x="539552" y="666178"/>
                <a:ext cx="8182623" cy="6090760"/>
              </a:xfrm>
            </p:spPr>
            <p:txBody>
              <a:bodyPr/>
              <a:lstStyle/>
              <a:p>
                <a:pPr algn="just"/>
                <a:endParaRPr 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sua solução obtém-se através dos processos clássicos de optimização, por recurso ao cálculo diferencial, através de optimização das </a:t>
                </a:r>
                <a14:m>
                  <m:oMath xmlns:m="http://schemas.openxmlformats.org/officeDocument/2006/math"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𝒏</m:t>
                    </m:r>
                  </m:oMath>
                </a14:m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funções seguintes e resolução do sistema de equações daí decorrente:</a:t>
                </a:r>
              </a:p>
              <a:p>
                <a:pPr marL="0" indent="0" algn="l">
                  <a:buNone/>
                </a:pPr>
                <a:r>
                  <a:rPr 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                               </a:t>
                </a:r>
                <a:endParaRPr lang="pt-PT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𝑴𝒂𝒙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 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𝑳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𝟏</m:t>
                            </m:r>
                          </m:sub>
                        </m:s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sSubSup>
                          <m:sSubSupPr>
                            <m:ctrlP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𝒒</m:t>
                            </m:r>
                          </m:e>
                          <m:sub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  <m:sup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∗</m:t>
                            </m:r>
                          </m:sup>
                        </m:sSubSup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,…,</m:t>
                        </m:r>
                        <m:sSubSup>
                          <m:sSubSupPr>
                            <m:ctrlP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𝒒</m:t>
                            </m:r>
                          </m:e>
                          <m:sub>
                            <m: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𝒏</m:t>
                            </m:r>
                          </m:sub>
                          <m:sup>
                            <m: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∗</m:t>
                            </m:r>
                          </m:sup>
                        </m:sSubSup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</m:e>
                    </m:d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[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𝒂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𝒒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+</m:t>
                    </m:r>
                    <m:sSubSup>
                      <m:sSubSupPr>
                        <m:ctrlP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𝒒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𝟐</m:t>
                        </m:r>
                      </m:sub>
                      <m:sup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+…+</m:t>
                    </m:r>
                    <m:sSubSup>
                      <m:sSubSup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𝒒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𝒏</m:t>
                        </m:r>
                      </m:sub>
                      <m:sup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)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𝒄</m:t>
                    </m:r>
                  </m:oMath>
                </a14:m>
                <a:r>
                  <a:rPr lang="pt-PT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</a:p>
              <a:p>
                <a:pPr marL="0" indent="0" algn="l">
                  <a:buNone/>
                </a:pPr>
                <a:r>
                  <a:rPr lang="pt-PT" sz="1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 s</a:t>
                </a:r>
                <a:r>
                  <a:rPr lang="pt-P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a: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𝟎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≤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𝒒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≤</m:t>
                    </m:r>
                    <m:r>
                      <a:rPr lang="pt-PT" sz="1400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+∞</m:t>
                    </m:r>
                  </m:oMath>
                </a14:m>
                <a:endParaRPr lang="pt-PT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endParaRPr lang="pt-PT" sz="13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𝑴𝒂𝒙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 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𝑳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𝟐</m:t>
                        </m:r>
                      </m:sub>
                    </m:sSub>
                    <m:d>
                      <m:d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SupPr>
                          <m:e>
                            <m: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∗</m:t>
                            </m:r>
                          </m:sup>
                        </m:sSubSup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𝒒</m:t>
                            </m:r>
                          </m:e>
                          <m:sub>
                            <m: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,…,</m:t>
                        </m:r>
                        <m:sSubSup>
                          <m:sSubSupPr>
                            <m:ctrlP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𝒒</m:t>
                            </m:r>
                          </m:e>
                          <m:sub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𝒏</m:t>
                            </m:r>
                          </m:sub>
                          <m:sup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∗</m:t>
                            </m:r>
                          </m:sup>
                        </m:sSubSup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</m:e>
                    </m:d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sub>
                    </m:sSub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[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𝒂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sSubSup>
                      <m:sSubSupPr>
                        <m:ctrlP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  <m:sup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sub>
                    </m:sSub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+…+</m:t>
                    </m:r>
                    <m:sSubSup>
                      <m:sSubSup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𝒒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𝒏</m:t>
                        </m:r>
                      </m:sub>
                      <m:sup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)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𝒄</m:t>
                    </m:r>
                  </m:oMath>
                </a14:m>
                <a:r>
                  <a:rPr lang="pt-PT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  <a:r>
                  <a:rPr lang="pt-PT" sz="13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 algn="l">
                  <a:buNone/>
                </a:pPr>
                <a:r>
                  <a:rPr lang="pt-PT" sz="1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 s. a: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𝟎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≤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𝒒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≤</m:t>
                    </m:r>
                    <m:r>
                      <a:rPr lang="pt-PT" sz="1400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+∞</m:t>
                    </m:r>
                  </m:oMath>
                </a14:m>
                <a:endParaRPr lang="pt-PT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r>
                  <a:rPr lang="pt-PT" sz="13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                                           …                                                                            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2.16)</a:t>
                </a:r>
                <a:endParaRPr 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eqArr>
                            <m:eqArrPr>
                              <m:ctrlP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eqArrPr>
                            <m:e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  </m:t>
                              </m:r>
                            </m:e>
                            <m:e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𝑴𝒂𝒙</m:t>
                              </m:r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 </m:t>
                              </m:r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𝑳</m:t>
                              </m:r>
                            </m:e>
                          </m:eqArr>
                        </m:e>
                        <m:sub>
                          <m: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itchFamily="34" charset="0"/>
                            </a:rPr>
                            <m:t>𝒏</m:t>
                          </m:r>
                        </m:sub>
                      </m:sSub>
                      <m:d>
                        <m:dPr>
                          <m:ctrlP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sSubSupPr>
                            <m:e>
                              <m:r>
                                <a:rPr lang="pt-PT" sz="1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pt-PT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PT" sz="1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b>
                            <m:sup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  <m: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,…,</m:t>
                          </m:r>
                          <m:sSub>
                            <m:sSubPr>
                              <m:ctrlP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14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pt-PT" sz="1400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𝒏</m:t>
                              </m:r>
                            </m:sub>
                          </m:sSub>
                          <m: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pt-PT" sz="1400" b="1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1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𝒒</m:t>
                          </m:r>
                        </m:e>
                        <m:sub>
                          <m: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𝒏</m:t>
                          </m:r>
                        </m:sub>
                      </m:sSub>
                      <m:r>
                        <a:rPr lang="pt-PT" sz="1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[</m:t>
                      </m:r>
                      <m:r>
                        <a:rPr lang="pt-PT" sz="1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𝒂</m:t>
                      </m:r>
                      <m:r>
                        <a:rPr lang="pt-PT" sz="1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pt-PT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pt-PT" sz="1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sSubSup>
                        <m:sSubSupPr>
                          <m:ctrlP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PT" sz="14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𝒒</m:t>
                          </m:r>
                        </m:e>
                        <m:sub>
                          <m: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  <m:sup>
                          <m: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bSup>
                      <m:r>
                        <a:rPr lang="pt-PT" sz="14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+</m:t>
                      </m:r>
                      <m:sSubSup>
                        <m:sSubSupPr>
                          <m:ctrlP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pt-PT" sz="14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𝒒</m:t>
                          </m:r>
                        </m:e>
                        <m:sub>
                          <m: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𝟐</m:t>
                          </m:r>
                        </m:sub>
                        <m:sup>
                          <m: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∗</m:t>
                          </m:r>
                        </m:sup>
                      </m:sSubSup>
                      <m:r>
                        <a:rPr lang="pt-PT" sz="14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+…+</m:t>
                      </m:r>
                      <m:sSub>
                        <m:sSubPr>
                          <m:ctrlP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pt-PT" sz="1400" b="1" i="1" smtClean="0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𝒒</m:t>
                          </m:r>
                        </m:e>
                        <m:sub>
                          <m:r>
                            <a:rPr lang="pt-PT" sz="1400" b="1" i="1">
                              <a:solidFill>
                                <a:schemeClr val="tx1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𝒏</m:t>
                          </m:r>
                        </m:sub>
                      </m:sSub>
                      <m:r>
                        <a:rPr lang="pt-PT" sz="1400" b="1" i="1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)</m:t>
                      </m:r>
                      <m:r>
                        <a:rPr lang="pt-PT" sz="1400" b="1" i="1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pt-PT" sz="1400" b="1" i="1">
                          <a:solidFill>
                            <a:schemeClr val="tx1"/>
                          </a:solidFill>
                          <a:latin typeface="Cambria Math"/>
                        </a:rPr>
                        <m:t>𝒄</m:t>
                      </m:r>
                      <m:r>
                        <a:rPr lang="pt-PT" sz="14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pt-PT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r>
                  <a:rPr lang="pt-PT" sz="1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 s</a:t>
                </a:r>
                <a:r>
                  <a:rPr lang="pt-P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a: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𝟎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≤</m:t>
                        </m:r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𝒒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𝒏</m:t>
                        </m:r>
                      </m:sub>
                    </m:sSub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≤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+∞</m:t>
                    </m:r>
                  </m:oMath>
                </a14:m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endParaRPr 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</a:t>
                </a:r>
                <a:r>
                  <a:rPr 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optimização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 cada uma das funções de lucros dá origem ao  sistema com as incógnitas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𝒒</m:t>
                        </m:r>
                      </m:e>
                      <m:sub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  <m:sup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r>
                      <a:rPr 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sSubSup>
                      <m:sSubSup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𝒒</m:t>
                        </m:r>
                      </m:e>
                      <m:sub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  <m:sup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r>
                      <a:rPr 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,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…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bSup>
                      <m:sSubSup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𝒒</m:t>
                        </m:r>
                      </m:e>
                      <m:sub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𝒏</m:t>
                        </m:r>
                      </m:sub>
                      <m:sup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</m:oMath>
                </a14:m>
                <a:endParaRPr 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endParaRPr 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pt-PT" sz="1400" b="1" dirty="0" smtClean="0">
                    <a:solidFill>
                      <a:schemeClr val="tx1"/>
                    </a:solidFill>
                    <a:cs typeface="Arial" pitchFamily="34" charset="0"/>
                  </a:rPr>
                  <a:t>                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 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𝒒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𝟏</m:t>
                        </m:r>
                      </m:sub>
                      <m:sup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∗</m:t>
                        </m:r>
                      </m:sup>
                    </m:sSubSup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𝒂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−</m:t>
                        </m:r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𝒃</m:t>
                        </m:r>
                        <m:d>
                          <m:dPr>
                            <m:ctrlP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pt-PT" sz="1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pt-PT" sz="14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cs typeface="Arial" panose="020B0604020202020204" pitchFamily="34" charset="0"/>
                                  </a:rPr>
                                  <m:t>𝒒</m:t>
                                </m:r>
                              </m:e>
                              <m:sub>
                                <m:r>
                                  <a:rPr lang="pt-PT" sz="14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cs typeface="Arial" panose="020B0604020202020204" pitchFamily="34" charset="0"/>
                                  </a:rPr>
                                  <m:t>𝟐</m:t>
                                </m:r>
                              </m:sub>
                              <m:sup>
                                <m:r>
                                  <a:rPr lang="pt-PT" sz="14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cs typeface="Arial" panose="020B0604020202020204" pitchFamily="34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+…+</m:t>
                            </m:r>
                            <m:sSubSup>
                              <m:sSubSupPr>
                                <m:ctrlPr>
                                  <a:rPr lang="pt-PT" sz="1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pt-PT" sz="14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cs typeface="Arial" panose="020B0604020202020204" pitchFamily="34" charset="0"/>
                                  </a:rPr>
                                  <m:t>𝒒</m:t>
                                </m:r>
                              </m:e>
                              <m:sub>
                                <m:r>
                                  <a:rPr lang="pt-PT" sz="14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cs typeface="Arial" panose="020B0604020202020204" pitchFamily="34" charset="0"/>
                                  </a:rPr>
                                  <m:t>𝒏</m:t>
                                </m:r>
                              </m:sub>
                              <m:sup>
                                <m:r>
                                  <a:rPr lang="pt-PT" sz="14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cs typeface="Arial" panose="020B0604020202020204" pitchFamily="34" charset="0"/>
                                  </a:rPr>
                                  <m:t>∗</m:t>
                                </m:r>
                              </m:sup>
                            </m:sSubSup>
                          </m:e>
                        </m:d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−</m:t>
                        </m:r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𝒄</m:t>
                        </m:r>
                      </m:num>
                      <m:den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𝟐</m:t>
                        </m:r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𝒃</m:t>
                        </m:r>
                      </m:den>
                    </m:f>
                  </m:oMath>
                </a14:m>
                <a:r>
                  <a:rPr lang="pt-PT" sz="1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   </a:t>
                </a:r>
                <a14:m>
                  <m:oMath xmlns:m="http://schemas.openxmlformats.org/officeDocument/2006/math">
                    <m:r>
                      <a:rPr lang="pt-PT" sz="1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 </m:t>
                    </m:r>
                    <m:sSubSup>
                      <m:sSubSup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 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𝒒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𝟐</m:t>
                        </m:r>
                      </m:sub>
                      <m:sup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∗</m:t>
                        </m:r>
                      </m:sup>
                    </m:sSubSup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𝒂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−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𝒃</m:t>
                        </m:r>
                        <m:d>
                          <m:dPr>
                            <m:ctrlP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pt-PT" sz="1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pt-PT" sz="14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cs typeface="Arial" panose="020B0604020202020204" pitchFamily="34" charset="0"/>
                                  </a:rPr>
                                  <m:t>𝒒</m:t>
                                </m:r>
                              </m:e>
                              <m:sub>
                                <m:r>
                                  <a:rPr lang="pt-PT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𝟏</m:t>
                                </m:r>
                              </m:sub>
                              <m:sup>
                                <m:r>
                                  <a:rPr lang="pt-PT" sz="14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cs typeface="Arial" panose="020B0604020202020204" pitchFamily="34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+…+</m:t>
                            </m:r>
                            <m:sSubSup>
                              <m:sSubSupPr>
                                <m:ctrlPr>
                                  <a:rPr lang="pt-PT" sz="1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pt-PT" sz="14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cs typeface="Arial" panose="020B0604020202020204" pitchFamily="34" charset="0"/>
                                  </a:rPr>
                                  <m:t>𝒒</m:t>
                                </m:r>
                              </m:e>
                              <m:sub>
                                <m:r>
                                  <a:rPr lang="pt-PT" sz="14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cs typeface="Arial" panose="020B0604020202020204" pitchFamily="34" charset="0"/>
                                  </a:rPr>
                                  <m:t>𝒏</m:t>
                                </m:r>
                              </m:sub>
                              <m:sup>
                                <m:r>
                                  <a:rPr lang="pt-PT" sz="14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cs typeface="Arial" panose="020B0604020202020204" pitchFamily="34" charset="0"/>
                                  </a:rPr>
                                  <m:t>∗</m:t>
                                </m:r>
                              </m:sup>
                            </m:sSubSup>
                          </m:e>
                        </m:d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−</m:t>
                        </m:r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𝒄</m:t>
                        </m:r>
                      </m:num>
                      <m:den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𝟐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𝒃</m:t>
                        </m:r>
                      </m:den>
                    </m:f>
                  </m:oMath>
                </a14:m>
                <a:r>
                  <a:rPr lang="pt-PT" sz="1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  …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𝒒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𝒏</m:t>
                        </m:r>
                      </m:sub>
                      <m:sup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∗</m:t>
                        </m:r>
                      </m:sup>
                    </m:sSubSup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𝒂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−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𝒃</m:t>
                        </m:r>
                        <m:d>
                          <m:dPr>
                            <m:ctrlP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pt-PT" sz="1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pt-PT" sz="14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cs typeface="Arial" panose="020B0604020202020204" pitchFamily="34" charset="0"/>
                                  </a:rPr>
                                  <m:t>𝒒</m:t>
                                </m:r>
                              </m:e>
                              <m:sub>
                                <m:r>
                                  <a:rPr lang="pt-PT" sz="1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𝟏</m:t>
                                </m:r>
                              </m:sub>
                              <m:sup>
                                <m:r>
                                  <a:rPr lang="pt-PT" sz="14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cs typeface="Arial" panose="020B0604020202020204" pitchFamily="34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+…+</m:t>
                            </m:r>
                            <m:sSubSup>
                              <m:sSubSupPr>
                                <m:ctrlPr>
                                  <a:rPr lang="pt-PT" sz="1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pt-PT" sz="14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cs typeface="Arial" panose="020B0604020202020204" pitchFamily="34" charset="0"/>
                                  </a:rPr>
                                  <m:t>𝒒</m:t>
                                </m:r>
                              </m:e>
                              <m:sub>
                                <m:r>
                                  <a:rPr lang="pt-PT" sz="14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cs typeface="Arial" panose="020B0604020202020204" pitchFamily="34" charset="0"/>
                                  </a:rPr>
                                  <m:t>𝒏</m:t>
                                </m:r>
                                <m:r>
                                  <a:rPr lang="pt-PT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pt-PT" sz="1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𝟏</m:t>
                                </m:r>
                              </m:sub>
                              <m:sup>
                                <m:r>
                                  <a:rPr lang="pt-PT" sz="14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cs typeface="Arial" panose="020B0604020202020204" pitchFamily="34" charset="0"/>
                                  </a:rPr>
                                  <m:t>∗</m:t>
                                </m:r>
                              </m:sup>
                            </m:sSubSup>
                          </m:e>
                        </m:d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−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𝒄</m:t>
                        </m:r>
                      </m:num>
                      <m:den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𝟐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𝒃</m:t>
                        </m:r>
                      </m:den>
                    </m:f>
                  </m:oMath>
                </a14:m>
                <a:r>
                  <a:rPr lang="pt-PT" sz="1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(2.16a)</a:t>
                </a: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endParaRPr 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endParaRPr 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cuja 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solução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indica a estratégia </a:t>
                </a:r>
                <a:r>
                  <a:rPr 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óptima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 produção para cada empresa.</a:t>
                </a: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Subtítulo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4294967295"/>
              </p:nvPr>
            </p:nvSpPr>
            <p:spPr>
              <a:xfrm>
                <a:off x="539552" y="666178"/>
                <a:ext cx="8182623" cy="6090760"/>
              </a:xfrm>
              <a:blipFill rotWithShape="0">
                <a:blip r:embed="rId6"/>
                <a:stretch>
                  <a:fillRect l="-75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o 2"/>
          <p:cNvGraphicFramePr>
            <a:graphicFrameLocks noChangeAspect="1"/>
          </p:cNvGraphicFramePr>
          <p:nvPr>
            <p:extLst/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869" name="Equação" r:id="rId7" imgW="114120" imgH="215640" progId="Equation.3">
                  <p:embed/>
                </p:oleObj>
              </mc:Choice>
              <mc:Fallback>
                <p:oleObj name="Equação" r:id="rId7" imgW="114120" imgH="215640" progId="Equation.3">
                  <p:embed/>
                  <p:pic>
                    <p:nvPicPr>
                      <p:cNvPr id="3" name="Objecto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676456" y="597556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BA8F932-C44C-4D51-BBA6-4BE62AF1DBD2}" type="slidenum">
              <a:rPr lang="en-GB" altLang="pt-PT" smtClean="0"/>
              <a:pPr>
                <a:defRPr/>
              </a:pPr>
              <a:t>15</a:t>
            </a:fld>
            <a:endParaRPr lang="en-GB" altLang="pt-PT" dirty="0"/>
          </a:p>
        </p:txBody>
      </p:sp>
    </p:spTree>
    <p:extLst>
      <p:ext uri="{BB962C8B-B14F-4D97-AF65-F5344CB8AC3E}">
        <p14:creationId xmlns:p14="http://schemas.microsoft.com/office/powerpoint/2010/main" val="222536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4927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PT" sz="1800" b="1" dirty="0" smtClean="0">
                <a:latin typeface="Arial" pitchFamily="34" charset="0"/>
                <a:cs typeface="Arial" pitchFamily="34" charset="0"/>
              </a:rPr>
              <a:t>ISEG – CURSO DE MAEG 2018/19 - INVESTIGAÇÃO OPERACIONAL II</a:t>
            </a:r>
            <a:endParaRPr lang="en-GB" sz="1800" b="1" dirty="0" smtClean="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1" name="Subtítulo 3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464169" y="714886"/>
                <a:ext cx="8208912" cy="5976664"/>
              </a:xfrm>
            </p:spPr>
            <p:txBody>
              <a:bodyPr/>
              <a:lstStyle/>
              <a:p>
                <a:r>
                  <a:rPr 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20. ANEXOS</a:t>
                </a:r>
                <a:endParaRPr lang="pt-PT" altLang="pt-PT" sz="12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pt-PT" alt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20.1 Anexo A- Jogo Sequencial</a:t>
                </a:r>
              </a:p>
              <a:p>
                <a:pPr algn="just"/>
                <a:r>
                  <a:rPr lang="pt-PT" alt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Exemplo de um jogo sequencial (barreira à entrada com excesso de capacidade). 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 empresas 1 e 2 estão a estudar a possibilidade de entrar num mercado e dispõem cada uma de três estratégias de investimento: </a:t>
                </a:r>
                <a:r>
                  <a:rPr lang="pt-PT" alt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Não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investir </a:t>
                </a:r>
                <a:r>
                  <a:rPr lang="pt-PT" alt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(N), 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investir numa fábrica </a:t>
                </a:r>
                <a:r>
                  <a:rPr lang="pt-PT" alt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Pequena (P)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 investir numa fábrica </a:t>
                </a:r>
                <a:r>
                  <a:rPr lang="pt-PT" alt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Grande (G). </a:t>
                </a:r>
              </a:p>
              <a:p>
                <a:pPr algn="just"/>
                <a:endParaRPr lang="pt-PT" alt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 montante a investir numa fábrica pequena é de U$ 1 100 000, sendo a produção máxima anual de 100 unidades. Se o investimento for feito numa fábrica grande, o montante do dispêndio é de U$ 3 300 000,  com uma capacidade anual de 600 unidades, portanto, para além das necessidades do mercado, assumindo-se então que não existe limitação de capacidade face às necessidades. Assim, só a unidade pequena tem restrição de capacidade. A realizarem-se os investimentos ocorrem no ano inicial (ano zero).</a:t>
                </a:r>
              </a:p>
              <a:p>
                <a:pPr algn="just"/>
                <a:endParaRPr lang="pt-PT" alt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Neste mercado o preço de equilíbrio é função da procura  anual total, </a:t>
                </a:r>
                <a14:m>
                  <m:oMath xmlns:m="http://schemas.openxmlformats.org/officeDocument/2006/math">
                    <m:r>
                      <a:rPr lang="pt-PT" altLang="pt-PT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𝑸</m:t>
                    </m:r>
                  </m:oMath>
                </a14:m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assumindo-se a seguinte curva (linear) da procura inversa: </a:t>
                </a:r>
                <a14:m>
                  <m:oMath xmlns:m="http://schemas.openxmlformats.org/officeDocument/2006/math"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𝟗𝟎𝟎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𝑸</m:t>
                    </m:r>
                    <m:r>
                      <a:rPr lang="pt-PT" altLang="pt-PT" sz="12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em que </a:t>
                </a:r>
                <a14:m>
                  <m:oMath xmlns:m="http://schemas.openxmlformats.org/officeDocument/2006/math"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</m:oMath>
                </a14:m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é o preço em U$. A produção anual de cada uma das empresas, a determinar, será, </a:t>
                </a:r>
                <a:r>
                  <a:rPr lang="pt-PT" alt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respectivamente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para as empresas 1 e 2,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</a:t>
                </a:r>
                <a:r>
                  <a:rPr lang="pt-PT" alt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pt-PT" alt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curva da procura da procura, em função das produções das duas empresas, pode então escrever-se na forma </a:t>
                </a:r>
                <a14:m>
                  <m:oMath xmlns:m="http://schemas.openxmlformats.org/officeDocument/2006/math"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𝟗𝟎𝟎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pt-PT" altLang="pt-PT" sz="12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pt-PT" altLang="pt-PT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pt-PT" alt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 custos operacionais são de 50 U$ por unidade, independentemente da quantidade. </a:t>
                </a:r>
              </a:p>
              <a:p>
                <a:pPr algn="just"/>
                <a:endParaRPr lang="pt-PT" alt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Assume-se que não existem impostos e que a </a:t>
                </a:r>
                <a:r>
                  <a:rPr lang="pt-PT" alt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actualização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dos cash-flows operacionais (receitas menos despesas) é feita à taxa de 5% ao ano em perpetuidade (assume-se que a duração por ser muito longa se supõe infinita).</a:t>
                </a:r>
              </a:p>
              <a:p>
                <a:pPr algn="just"/>
                <a:endParaRPr lang="pt-PT" alt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 </a:t>
                </a:r>
                <a:r>
                  <a:rPr lang="pt-PT" alt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objectivo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consiste em determinar e comentar a estratégia </a:t>
                </a:r>
                <a:r>
                  <a:rPr lang="pt-PT" alt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óptima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para cada empresa em duas fases:</a:t>
                </a:r>
              </a:p>
              <a:p>
                <a:pPr algn="just"/>
                <a:endParaRPr lang="pt-PT" alt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5800" lvl="1" indent="-228600" algn="just">
                  <a:buFont typeface="+mj-lt"/>
                  <a:buAutoNum type="arabicPeriod"/>
                </a:pP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alt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ssumindo que as decisões das duas empresas são simultâneas (jogo estático);</a:t>
                </a:r>
              </a:p>
              <a:p>
                <a:pPr marL="685800" lvl="1" indent="-228600" algn="just">
                  <a:buFont typeface="+mj-lt"/>
                  <a:buAutoNum type="arabicPeriod"/>
                </a:pPr>
                <a:endParaRPr lang="pt-PT" alt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5800" lvl="1" indent="-228600" algn="just">
                  <a:buFont typeface="+mj-lt"/>
                  <a:buAutoNum type="arabicPeriod"/>
                </a:pPr>
                <a:r>
                  <a:rPr lang="pt-PT" alt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empresa 1 decide em primeiro lugar se investe, e qual o tipo de fábrica, e a empresa 2 responde depois com a sua 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estratégia (jogo sequencial), </a:t>
                </a:r>
                <a:r>
                  <a:rPr lang="pt-PT" alt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recorrendo à representação em árvore deste jogo sequencial de duas empresas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pt-PT" alt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 algn="just"/>
                <a:endParaRPr lang="pt-PT" altLang="pt-PT" sz="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pt-PT" alt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/>
                <a:fld id="{A9C8ED6E-84DB-4979-831E-CB170E142214}" type="slidenum">
                  <a:rPr lang="pt-PT" altLang="pt-PT" sz="12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pPr algn="r"/>
                  <a:t>16</a:t>
                </a:fld>
                <a:endParaRPr lang="pt-PT" alt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51" name="Subtítulo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464169" y="714886"/>
                <a:ext cx="8208912" cy="5976664"/>
              </a:xfrm>
              <a:blipFill>
                <a:blip r:embed="rId2"/>
                <a:stretch>
                  <a:fillRect t="-102" b="-10499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Marcador de Posição do Número do Diapositivo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402BA0-ACAB-4569-B569-317A36446D29}" type="slidenum">
              <a:rPr lang="en-GB" altLang="pt-PT" smtClean="0"/>
              <a:pPr>
                <a:defRPr/>
              </a:pPr>
              <a:t>16</a:t>
            </a:fld>
            <a:endParaRPr lang="en-GB" altLang="pt-PT"/>
          </a:p>
        </p:txBody>
      </p:sp>
    </p:spTree>
    <p:extLst>
      <p:ext uri="{BB962C8B-B14F-4D97-AF65-F5344CB8AC3E}">
        <p14:creationId xmlns:p14="http://schemas.microsoft.com/office/powerpoint/2010/main" val="292402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869" y="-99392"/>
            <a:ext cx="9124131" cy="54927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PT" sz="1800" b="1" dirty="0" smtClean="0">
                <a:latin typeface="Arial" pitchFamily="34" charset="0"/>
                <a:cs typeface="Arial" pitchFamily="34" charset="0"/>
              </a:rPr>
              <a:t>ISEG – CURSO DE MAEG 2018/19 - INVESTIGAÇÃO OPERACIONAL II</a:t>
            </a:r>
            <a:endParaRPr lang="en-GB" sz="1800" b="1" dirty="0" smtClean="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1" name="Subtítulo 3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467544" y="764704"/>
                <a:ext cx="8208912" cy="5976664"/>
              </a:xfrm>
            </p:spPr>
            <p:txBody>
              <a:bodyPr/>
              <a:lstStyle/>
              <a:p>
                <a:pPr algn="just"/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 critério para cada empresa consiste em maximizar o Valor </a:t>
                </a:r>
                <a:r>
                  <a:rPr lang="pt-PT" alt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Actualizado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Líquido dos cash-flows (</a:t>
                </a:r>
                <a:r>
                  <a:rPr lang="pt-PT" altLang="pt-PT" sz="1200" i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VAL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ou </a:t>
                </a:r>
                <a:r>
                  <a:rPr lang="pt-PT" altLang="pt-PT" sz="1200" i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Net </a:t>
                </a:r>
                <a:r>
                  <a:rPr lang="pt-PT" altLang="pt-PT" sz="12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pt-PT" altLang="pt-PT" sz="1200" i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resente </a:t>
                </a:r>
                <a:r>
                  <a:rPr lang="pt-PT" altLang="pt-PT" sz="1200" i="1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Value</a:t>
                </a:r>
                <a:r>
                  <a:rPr lang="pt-PT" altLang="pt-PT" sz="1200" i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 inglês (</a:t>
                </a:r>
                <a:r>
                  <a:rPr lang="pt-PT" altLang="pt-PT" sz="1200" i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NPV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algn="just"/>
                <a:endParaRPr lang="pt-PT" altLang="pt-PT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pt-PT" alt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Resolução</a:t>
                </a:r>
                <a:r>
                  <a:rPr lang="pt-PT" altLang="pt-PT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pt-PT" alt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Recorrendo á microeconomia, vamos determinar os valores económicos (resultados) a cada par de decisões, isto é, associado à decisão de cada empresa com os pressupostos referidos. Para tornar os cálculos muito simples e facilmente seguidos, iremos fazer mais algumas hipóteses simplificadores, que serão referidas oportunamente, mas que não alteram o essencial para compreender o problema em questão.</a:t>
                </a:r>
              </a:p>
              <a:p>
                <a:pPr algn="just"/>
                <a:endParaRPr lang="pt-PT" alt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 a empresa </a:t>
                </a:r>
                <a14:m>
                  <m:oMath xmlns:m="http://schemas.openxmlformats.org/officeDocument/2006/math"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𝒊</m:t>
                    </m:r>
                    <m:r>
                      <a:rPr lang="pt-PT" altLang="pt-PT" sz="12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PT" altLang="pt-PT" sz="12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𝐢</m:t>
                        </m:r>
                        <m:r>
                          <a:rPr lang="pt-PT" altLang="pt-PT" sz="12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pt-PT" altLang="pt-PT" sz="12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pt-PT" altLang="pt-PT" sz="12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 </m:t>
                        </m:r>
                        <m:r>
                          <a:rPr lang="pt-PT" altLang="pt-PT" sz="12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e>
                    </m:d>
                    <m:r>
                      <a:rPr lang="pt-PT" altLang="pt-PT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estiver sozinha no mercado o preço de equilíbrio é </a:t>
                </a:r>
                <a14:m>
                  <m:oMath xmlns:m="http://schemas.openxmlformats.org/officeDocument/2006/math"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𝟗𝟎𝟎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 a sua receita é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𝑹</m:t>
                        </m:r>
                      </m:e>
                      <m:sub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𝒊</m:t>
                        </m:r>
                      </m:sub>
                    </m:sSub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𝟗𝟎𝟎</m:t>
                        </m:r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pt-PT" altLang="pt-PT" sz="1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pt-PT" altLang="pt-PT" sz="1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pt-PT" altLang="pt-PT" sz="1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𝒊</m:t>
                            </m:r>
                          </m:sub>
                        </m:sSub>
                      </m:e>
                    </m:d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𝟗𝟎𝟎</m:t>
                    </m:r>
                    <m:sSub>
                      <m:sSub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𝒊</m:t>
                        </m:r>
                      </m:sub>
                    </m:sSub>
                    <m:r>
                      <a:rPr lang="pt-PT" altLang="pt-PT" sz="12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bSup>
                      <m:sSubSupPr>
                        <m:ctrlP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𝒊</m:t>
                        </m:r>
                      </m:sub>
                      <m:sup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bSup>
                    <m:r>
                      <a:rPr lang="pt-PT" altLang="pt-PT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sendo o Cash-Flow  </a:t>
                </a:r>
                <a:r>
                  <a:rPr lang="pt-PT" alt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peracional  (CF)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𝑪𝑭</m:t>
                        </m:r>
                      </m:e>
                      <m:sub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𝒊</m:t>
                        </m:r>
                      </m:sub>
                    </m:sSub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𝑹</m:t>
                        </m:r>
                      </m:e>
                      <m:sub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𝒊</m:t>
                        </m:r>
                      </m:sub>
                    </m:sSub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𝑪</m:t>
                        </m:r>
                      </m:e>
                      <m:sub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𝒊</m:t>
                        </m:r>
                      </m:sub>
                    </m:sSub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𝟗𝟎𝟎</m:t>
                        </m:r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pt-PT" altLang="pt-PT" sz="1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pt-PT" altLang="pt-PT" sz="1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pt-PT" altLang="pt-PT" sz="1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𝒊</m:t>
                            </m:r>
                          </m:sub>
                        </m:sSub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</m:t>
                        </m:r>
                      </m:e>
                    </m:d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𝟖𝟓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  <m:sSub>
                      <m:sSub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𝒊</m:t>
                        </m:r>
                      </m:sub>
                    </m:sSub>
                    <m:r>
                      <a:rPr lang="pt-PT" altLang="pt-PT" sz="12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bSup>
                      <m:sSubSup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𝒊</m:t>
                        </m:r>
                      </m:sub>
                      <m:sup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cujos valor </a:t>
                </a:r>
                <a:r>
                  <a:rPr lang="pt-PT" alt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óptimos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após maximização, são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𝒊</m:t>
                        </m:r>
                      </m:sub>
                      <m:sup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𝟒𝟐𝟓</m:t>
                    </m:r>
                  </m:oMath>
                </a14:m>
                <a:r>
                  <a:rPr lang="pt-PT" alt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𝑪𝑭</m:t>
                        </m:r>
                      </m:e>
                      <m:sub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𝒊</m:t>
                        </m:r>
                      </m:sub>
                      <m:sup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𝟒𝟐𝟓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∗</m:t>
                    </m:r>
                    <m:d>
                      <m:dPr>
                        <m:ctrlP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𝟗𝟎𝟎</m:t>
                        </m:r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𝟒𝟐𝟓</m:t>
                        </m:r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</m:t>
                        </m:r>
                      </m:e>
                    </m:d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𝟏𝟖𝟎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𝟔𝟐𝟓</m:t>
                    </m:r>
                    <m:r>
                      <a:rPr lang="pt-PT" altLang="pt-PT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 preço de equilíbrio é </a:t>
                </a:r>
                <a14:m>
                  <m:oMath xmlns:m="http://schemas.openxmlformats.org/officeDocument/2006/math"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𝟒𝟕𝟓</m:t>
                    </m:r>
                    <m:r>
                      <a:rPr lang="pt-PT" altLang="pt-PT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Esta produção só é, naturalmente, compatível com uma fábrica grande.</a:t>
                </a:r>
              </a:p>
              <a:p>
                <a:pPr algn="just"/>
                <a:endParaRPr lang="pt-PT" alt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pt-PT" alt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 a empresa </a:t>
                </a:r>
                <a14:m>
                  <m:oMath xmlns:m="http://schemas.openxmlformats.org/officeDocument/2006/math"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𝒊</m:t>
                    </m:r>
                    <m:r>
                      <a:rPr lang="pt-PT" altLang="pt-PT" sz="12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𝐢</m:t>
                        </m:r>
                        <m:r>
                          <a:rPr lang="pt-PT" altLang="pt-PT" sz="12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pt-PT" altLang="pt-PT" sz="12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 </m:t>
                        </m:r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e>
                    </m:d>
                    <m:r>
                      <a:rPr lang="pt-PT" altLang="pt-PT" sz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pt-PT" alt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estando sozinha no mercado, investir numa fabrica pequena, então, devido à restrição de capacidade, produz apenas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𝒊</m:t>
                        </m:r>
                      </m:sub>
                    </m:sSub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𝟏𝟎𝟎</m:t>
                    </m:r>
                    <m:r>
                      <a:rPr lang="pt-PT" altLang="pt-PT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m:rPr>
                        <m:nor/>
                      </m:rPr>
                      <a:rPr lang="pt-PT" altLang="pt-PT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com</m:t>
                    </m:r>
                    <m:r>
                      <m:rPr>
                        <m:nor/>
                      </m:rPr>
                      <a:rPr lang="pt-PT" altLang="pt-PT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pt-PT" altLang="pt-PT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um</m:t>
                    </m:r>
                    <m:r>
                      <m:rPr>
                        <m:nor/>
                      </m:rPr>
                      <a:rPr lang="pt-PT" altLang="pt-PT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pt-PT" altLang="pt-PT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pre</m:t>
                    </m:r>
                    <m:r>
                      <m:rPr>
                        <m:nor/>
                      </m:rPr>
                      <a:rPr lang="pt-PT" altLang="pt-PT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ç</m:t>
                    </m:r>
                    <m:r>
                      <m:rPr>
                        <m:nor/>
                      </m:rPr>
                      <a:rPr lang="pt-PT" altLang="pt-PT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o</m:t>
                    </m:r>
                    <m:r>
                      <m:rPr>
                        <m:nor/>
                      </m:rPr>
                      <a:rPr lang="pt-PT" altLang="pt-PT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pt-PT" altLang="pt-PT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de</m:t>
                    </m:r>
                    <m:r>
                      <m:rPr>
                        <m:nor/>
                      </m:rPr>
                      <a:rPr lang="pt-PT" altLang="pt-PT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pt-PT" altLang="pt-PT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equil</m:t>
                    </m:r>
                    <m:r>
                      <m:rPr>
                        <m:nor/>
                      </m:rPr>
                      <a:rPr lang="pt-PT" altLang="pt-PT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í</m:t>
                    </m:r>
                    <m:r>
                      <m:rPr>
                        <m:nor/>
                      </m:rPr>
                      <a:rPr lang="pt-PT" altLang="pt-PT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brio</m:t>
                    </m:r>
                  </m:oMath>
                </a14:m>
                <a:r>
                  <a:rPr lang="pt-PT" alt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𝟗𝟎𝟎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𝒊</m:t>
                        </m:r>
                      </m:sub>
                    </m:sSub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𝟖𝟎𝟎</m:t>
                    </m:r>
                    <m:r>
                      <a:rPr lang="pt-PT" altLang="pt-PT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</m:oMath>
                </a14:m>
                <a:r>
                  <a:rPr lang="pt-PT" alt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 uma receita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𝑹</m:t>
                        </m:r>
                      </m:e>
                      <m:sub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𝒊</m:t>
                        </m:r>
                      </m:sub>
                    </m:sSub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𝟏𝟎𝟎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∗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𝟖𝟎𝟎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𝟖𝟎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</m:oMath>
                </a14:m>
                <a:r>
                  <a:rPr lang="pt-PT" alt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 cash-flow anual vem então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𝑪𝑭</m:t>
                        </m:r>
                      </m:e>
                      <m:sub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𝒊</m:t>
                        </m:r>
                      </m:sub>
                      <m:sup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𝟏𝟎𝟎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∗</m:t>
                    </m:r>
                    <m:d>
                      <m:d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𝟗𝟎𝟎</m:t>
                        </m:r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</m:t>
                        </m:r>
                      </m:e>
                    </m:d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𝟕𝟓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pt-PT" alt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pt-PT" alt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pt-PT" alt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 simplificar, o que não altera o essencial do raciocínio, suponha-se que estes são valores 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que se verificam em perpetuidade. Como a taxa de </a:t>
                </a:r>
                <a:r>
                  <a:rPr lang="pt-PT" alt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actualização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(desconto) é de 5% ao ano, o valor </a:t>
                </a:r>
                <a:r>
                  <a:rPr lang="pt-PT" alt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actualizado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obtém-se dividindo o valor anual por 0,05 (ou multiplicado por 20).Tem-se </a:t>
                </a:r>
                <a:r>
                  <a:rPr lang="pt-PT" alt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então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/>
                <a:endParaRPr lang="pt-PT" alt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𝑽</m:t>
                        </m:r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𝑨</m:t>
                        </m:r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𝑳</m:t>
                        </m:r>
                      </m:e>
                      <m:sub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𝑮</m:t>
                        </m:r>
                      </m:sub>
                    </m:sSub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𝟑𝟎𝟎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𝟔𝟏𝟐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𝟓𝟎𝟎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𝟑𝟏𝟐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𝟓</m:t>
                    </m:r>
                  </m:oMath>
                </a14:m>
                <a:r>
                  <a:rPr lang="pt-PT" alt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mil U$</a:t>
                </a:r>
                <a:endParaRPr lang="pt-PT" altLang="pt-PT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𝑽</m:t>
                        </m:r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𝑨</m:t>
                        </m:r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𝑳</m:t>
                        </m:r>
                      </m:e>
                      <m:sub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𝑷</m:t>
                        </m:r>
                      </m:sub>
                    </m:sSub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𝟏𝟎𝟎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𝟏𝟓𝟎𝟎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𝟒𝟎𝟎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</m:oMath>
                </a14:m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alt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mil U$</a:t>
                </a:r>
                <a:endParaRPr lang="pt-PT" altLang="pt-PT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pt-PT" alt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pt-PT" alt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Suponha-se agora que ambas as empresas estão no 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mercado. Nesta situação, o cash-flow anual da </a:t>
                </a:r>
                <a:r>
                  <a:rPr lang="pt-PT" alt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empresa </a:t>
                </a:r>
                <a14:m>
                  <m:oMath xmlns:m="http://schemas.openxmlformats.org/officeDocument/2006/math"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𝒊</m:t>
                    </m:r>
                  </m:oMath>
                </a14:m>
                <a:r>
                  <a:rPr lang="pt-PT" alt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é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𝑪𝑭</m:t>
                        </m:r>
                      </m:e>
                      <m:sub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𝒊</m:t>
                        </m:r>
                      </m:sub>
                    </m:sSub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𝟗𝟎𝟎</m:t>
                        </m:r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pt-PT" altLang="pt-PT" sz="1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pt-PT" altLang="pt-PT" sz="1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pt-PT" altLang="pt-PT" sz="1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sub>
                        </m:sSub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pt-PT" altLang="pt-PT" sz="1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pt-PT" altLang="pt-PT" sz="1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pt-PT" altLang="pt-PT" sz="1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b>
                        </m:sSub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</m:t>
                        </m:r>
                      </m:e>
                    </m:d>
                  </m:oMath>
                </a14:m>
                <a:r>
                  <a:rPr lang="pt-PT" alt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Vamos obter a melhor resposta para cada 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uma das empresas </a:t>
                </a:r>
                <a:r>
                  <a:rPr lang="pt-PT" alt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através da </a:t>
                </a:r>
                <a:r>
                  <a:rPr lang="pt-PT" altLang="pt-PT" sz="12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optimização</a:t>
                </a:r>
                <a:r>
                  <a:rPr lang="pt-PT" alt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Vem então:</a:t>
                </a:r>
              </a:p>
              <a:p>
                <a:pPr algn="just"/>
                <a:endParaRPr lang="pt-PT" alt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51" name="Subtítulo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467544" y="764704"/>
                <a:ext cx="8208912" cy="5976664"/>
              </a:xfrm>
              <a:blipFill>
                <a:blip r:embed="rId2"/>
                <a:stretch>
                  <a:fillRect l="-74" t="-102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Marcador de Posição do Número do Diapositivo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402BA0-ACAB-4569-B569-317A36446D29}" type="slidenum">
              <a:rPr lang="en-GB" altLang="pt-PT" smtClean="0"/>
              <a:pPr>
                <a:defRPr/>
              </a:pPr>
              <a:t>17</a:t>
            </a:fld>
            <a:endParaRPr lang="en-GB" altLang="pt-PT"/>
          </a:p>
        </p:txBody>
      </p:sp>
    </p:spTree>
    <p:extLst>
      <p:ext uri="{BB962C8B-B14F-4D97-AF65-F5344CB8AC3E}">
        <p14:creationId xmlns:p14="http://schemas.microsoft.com/office/powerpoint/2010/main" val="250284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4927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PT" sz="1800" b="1" dirty="0" smtClean="0">
                <a:latin typeface="Arial" pitchFamily="34" charset="0"/>
                <a:cs typeface="Arial" pitchFamily="34" charset="0"/>
              </a:rPr>
              <a:t>ISEG – CURSO DE MAEG 2018/19 - INVESTIGAÇÃO OPERACIONAL II</a:t>
            </a:r>
            <a:endParaRPr lang="en-GB" sz="1800" b="1" dirty="0" smtClean="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1" name="Subtítulo 3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467544" y="764704"/>
                <a:ext cx="8208912" cy="5976664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PT" alt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PT" alt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𝝏</m:t>
                        </m:r>
                        <m:sSub>
                          <m:sSubPr>
                            <m:ctrlPr>
                              <a:rPr lang="pt-PT" altLang="pt-P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pt-PT" altLang="pt-P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𝑪𝑭</m:t>
                            </m:r>
                          </m:e>
                          <m:sub>
                            <m:r>
                              <a:rPr lang="pt-PT" altLang="pt-P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r>
                          <a:rPr lang="pt-PT" alt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𝝏</m:t>
                        </m:r>
                        <m:sSub>
                          <m:sSubPr>
                            <m:ctrlPr>
                              <a:rPr lang="pt-PT" altLang="pt-P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pt-PT" altLang="pt-P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pt-PT" altLang="pt-P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sub>
                        </m:sSub>
                      </m:den>
                    </m:f>
                    <m:r>
                      <a:rPr lang="pt-PT" altLang="pt-P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𝟗𝟎𝟎</m:t>
                    </m:r>
                    <m:r>
                      <a:rPr lang="pt-PT" altLang="pt-P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PT" altLang="pt-P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sSub>
                      <m:sSubPr>
                        <m:ctrlPr>
                          <a:rPr lang="pt-PT" alt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pt-PT" altLang="pt-P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bSup>
                      <m:sSubSupPr>
                        <m:ctrlPr>
                          <a:rPr lang="pt-PT" alt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alt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  <m:sup>
                        <m:r>
                          <a:rPr lang="pt-PT" alt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r>
                      <a:rPr lang="pt-PT" altLang="pt-P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PT" altLang="pt-P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𝟓𝟎</m:t>
                    </m:r>
                    <m:r>
                      <a:rPr lang="pt-PT" altLang="pt-P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</m:oMath>
                </a14:m>
                <a:r>
                  <a:rPr lang="pt-PT" altLang="pt-PT" sz="1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e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alt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alt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  <m:sup>
                        <m:r>
                          <a:rPr lang="pt-PT" alt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r>
                      <a:rPr lang="pt-PT" altLang="pt-P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pt-PT" alt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PT" alt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𝟖𝟓𝟎</m:t>
                        </m:r>
                        <m:r>
                          <a:rPr lang="pt-PT" alt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pt-PT" alt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pt-PT" alt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pt-PT" alt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pt-PT" alt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∗</m:t>
                            </m:r>
                          </m:sup>
                        </m:sSubSup>
                      </m:num>
                      <m:den>
                        <m:r>
                          <a:rPr lang="pt-PT" alt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</m:oMath>
                </a14:m>
                <a:endParaRPr lang="pt-PT" altLang="pt-PT" sz="1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pt-PT" alt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pt-PT" alt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PT" alt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𝝏</m:t>
                        </m:r>
                        <m:sSub>
                          <m:sSubPr>
                            <m:ctrlPr>
                              <a:rPr lang="pt-PT" altLang="pt-P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pt-PT" altLang="pt-P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𝑪𝑭</m:t>
                            </m:r>
                          </m:e>
                          <m:sub>
                            <m:r>
                              <a:rPr lang="pt-PT" altLang="pt-P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b>
                        </m:sSub>
                      </m:num>
                      <m:den>
                        <m:r>
                          <a:rPr lang="pt-PT" alt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𝝏</m:t>
                        </m:r>
                        <m:sSub>
                          <m:sSubPr>
                            <m:ctrlPr>
                              <a:rPr lang="pt-PT" alt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pt-PT" alt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pt-PT" altLang="pt-P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  <m:r>
                      <a:rPr lang="pt-PT" altLang="pt-PT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𝟗𝟎𝟎</m:t>
                    </m:r>
                    <m:r>
                      <a:rPr lang="pt-PT" altLang="pt-PT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bSup>
                      <m:sSubSupPr>
                        <m:ctrlPr>
                          <a:rPr lang="pt-PT" alt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alt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  <m:sup>
                        <m:r>
                          <a:rPr lang="pt-PT" alt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r>
                      <a:rPr lang="pt-PT" altLang="pt-P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PT" altLang="pt-PT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sSub>
                      <m:sSubPr>
                        <m:ctrlPr>
                          <a:rPr lang="pt-PT" alt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pt-PT" altLang="pt-P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PT" altLang="pt-P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𝟓𝟎</m:t>
                    </m:r>
                    <m:r>
                      <a:rPr lang="pt-PT" altLang="pt-PT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</m:oMath>
                </a14:m>
                <a:r>
                  <a:rPr lang="pt-PT" altLang="pt-P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e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alt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alt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  <m:sup>
                        <m:r>
                          <a:rPr lang="pt-PT" alt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r>
                      <a:rPr lang="pt-PT" altLang="pt-PT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pt-PT" alt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PT" alt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𝟖𝟓𝟎</m:t>
                        </m:r>
                        <m:r>
                          <a:rPr lang="pt-PT" alt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pt-PT" alt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pt-PT" alt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pt-PT" altLang="pt-P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pt-PT" alt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∗</m:t>
                            </m:r>
                          </m:sup>
                        </m:sSubSup>
                      </m:num>
                      <m:den>
                        <m:r>
                          <a:rPr lang="pt-PT" alt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</m:oMath>
                </a14:m>
                <a:endParaRPr lang="pt-PT" altLang="pt-PT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pt-PT" altLang="pt-PT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resolução deste sistema permite obter como soluções </a:t>
                </a:r>
                <a:r>
                  <a:rPr lang="pt-PT" alt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óptimas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  <m:sup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  <m:sup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𝟐𝟖𝟑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</m:t>
                    </m:r>
                  </m:oMath>
                </a14:m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e o preço de equilíbrio </a:t>
                </a:r>
                <a14:m>
                  <m:oMath xmlns:m="http://schemas.openxmlformats.org/officeDocument/2006/math">
                    <m:r>
                      <a:rPr lang="pt-PT" altLang="pt-PT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r>
                      <a:rPr lang="pt-PT" altLang="pt-PT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𝟗𝟎𝟎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𝟗𝟎𝟎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𝟐𝟖𝟑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𝟐𝟖𝟑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𝟑𝟑𝟑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Com estas produções, os </a:t>
                </a:r>
                <a:r>
                  <a:rPr lang="pt-PT" alt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cah-flows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anuais de cada empresa serão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𝑪𝑭</m:t>
                        </m:r>
                      </m:e>
                      <m:sub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  <m:sup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𝑪𝑭</m:t>
                        </m:r>
                      </m:e>
                      <m:sub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  <m:sup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𝟐𝟖𝟑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∗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𝟑𝟑𝟑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𝟓𝟎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)=</m:t>
                    </m:r>
                    <m:r>
                      <a:rPr lang="pt-PT" altLang="pt-PT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𝟖𝟎</m:t>
                    </m:r>
                    <m:r>
                      <a:rPr lang="pt-PT" altLang="pt-PT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PT" altLang="pt-PT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𝟐𝟕𝟕</m:t>
                    </m:r>
                    <m:r>
                      <a:rPr lang="pt-PT" altLang="pt-PT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pt-PT" altLang="pt-PT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𝟖</m:t>
                    </m:r>
                  </m:oMath>
                </a14:m>
                <a:r>
                  <a:rPr lang="pt-PT" alt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cujo valor acumulado </a:t>
                </a:r>
                <a:r>
                  <a:rPr lang="pt-PT" alt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actualizado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é </a:t>
                </a:r>
                <a14:m>
                  <m:oMath xmlns:m="http://schemas.openxmlformats.org/officeDocument/2006/math">
                    <m:r>
                      <a:rPr lang="pt-PT" altLang="pt-PT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pt-PT" altLang="pt-PT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PT" altLang="pt-PT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𝟔𝟎𝟓</m:t>
                    </m:r>
                    <m:r>
                      <a:rPr lang="pt-PT" altLang="pt-PT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PT" altLang="pt-PT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𝟓𝟓𝟔</m:t>
                    </m:r>
                    <m:r>
                      <a:rPr lang="pt-PT" altLang="pt-PT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PT" altLang="pt-PT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𝑼</m:t>
                    </m:r>
                    <m:r>
                      <a:rPr lang="pt-PT" altLang="pt-PT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$ </m:t>
                    </m:r>
                  </m:oMath>
                </a14:m>
                <a:r>
                  <a:rPr lang="pt-PT" alt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/>
                <a:endParaRPr lang="pt-PT" alt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Mais uma vez, estas produções são apenas compatíveis  com uma fábrica grande para cada empresa. Se essa for a opção, vem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𝑽</m:t>
                        </m:r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𝑨</m:t>
                        </m:r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𝑳</m:t>
                        </m:r>
                      </m:e>
                      <m:sub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𝑮</m:t>
                        </m:r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𝑽</m:t>
                        </m:r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𝑨</m:t>
                        </m:r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𝑳</m:t>
                        </m:r>
                      </m:e>
                      <m:sub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𝑮</m:t>
                        </m:r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𝟑𝟎𝟎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𝟔𝟎𝟓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𝟓𝟓𝟔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𝟔𝟗𝟒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pt-PT" alt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mil U$</a:t>
                </a:r>
                <a:endParaRPr lang="pt-PT" altLang="pt-PT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pt-PT" alt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 ambas estiverem no mercado mas com fábricas pequenas (restrições de produção), cada uma pode produzir, no máximo, 100 unidades, vindo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  <m:sup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  <m:sup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</m:t>
                    </m:r>
                  </m:oMath>
                </a14:m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com um preço de equilíbrio </a:t>
                </a:r>
                <a14:m>
                  <m:oMath xmlns:m="http://schemas.openxmlformats.org/officeDocument/2006/math">
                    <m:r>
                      <a:rPr lang="pt-PT" altLang="pt-PT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r>
                      <a:rPr lang="pt-PT" altLang="pt-PT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𝟗𝟎𝟎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𝟗𝟎𝟎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𝟕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</m:t>
                    </m:r>
                  </m:oMath>
                </a14:m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sendo o </a:t>
                </a:r>
                <a:r>
                  <a:rPr lang="pt-PT" alt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cas-flow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anual de cada uma delas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𝑪𝑭</m:t>
                        </m:r>
                      </m:e>
                      <m:sub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  <m:sup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𝑪𝑭</m:t>
                        </m:r>
                      </m:e>
                      <m:sub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  <m:sup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∗</m:t>
                    </m:r>
                    <m:d>
                      <m:dPr>
                        <m:ctrlP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𝟎𝟎</m:t>
                        </m:r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</m:t>
                        </m:r>
                      </m:e>
                    </m:d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𝟔𝟓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  <m:r>
                      <a:rPr lang="pt-PT" altLang="pt-PT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 </m:t>
                    </m:r>
                  </m:oMath>
                </a14:m>
                <a:endParaRPr lang="pt-PT" alt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pt-PT" alt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pt-PT" alt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pt-PT" alt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 esta for a opção estratégica, 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depois de passar a valores </a:t>
                </a:r>
                <a:r>
                  <a:rPr lang="pt-PT" alt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actualizados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vem </a:t>
                </a:r>
                <a:r>
                  <a:rPr lang="pt-PT" alt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então </a:t>
                </a:r>
              </a:p>
              <a:p>
                <a:pPr algn="just"/>
                <a:endParaRPr lang="pt-PT" alt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𝑽</m:t>
                        </m:r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𝑨</m:t>
                        </m:r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𝑳</m:t>
                        </m:r>
                      </m:e>
                      <m:sub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𝑷</m:t>
                        </m:r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𝑽</m:t>
                        </m:r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𝑨</m:t>
                        </m:r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𝑳</m:t>
                        </m:r>
                      </m:e>
                      <m:sub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𝑷</m:t>
                        </m:r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𝟏𝟎𝟎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𝟏𝟑𝟎𝟎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𝟐𝟎𝟎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pt-PT" alt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mil U$</a:t>
                </a:r>
              </a:p>
              <a:p>
                <a:endParaRPr lang="pt-PT" altLang="pt-PT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pt-PT" alt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Finalmente, se ambas 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 empresas estiverem </a:t>
                </a:r>
                <a:r>
                  <a:rPr lang="pt-PT" alt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 mercado, mas uma delas investe numa fábrica grande </a:t>
                </a:r>
                <a14:m>
                  <m:oMath xmlns:m="http://schemas.openxmlformats.org/officeDocument/2006/math">
                    <m:r>
                      <a:rPr lang="pt-PT" altLang="pt-PT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PT" altLang="pt-PT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𝒊</m:t>
                    </m:r>
                    <m:r>
                      <a:rPr lang="pt-PT" altLang="pt-PT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pt-PT" alt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 a outra investe numa fábrica pequena </a:t>
                </a:r>
                <a14:m>
                  <m:oMath xmlns:m="http://schemas.openxmlformats.org/officeDocument/2006/math">
                    <m:r>
                      <a:rPr lang="pt-PT" altLang="pt-PT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PT" altLang="pt-PT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𝒋</m:t>
                    </m:r>
                    <m:r>
                      <a:rPr lang="pt-PT" altLang="pt-PT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), </m:t>
                    </m:r>
                  </m:oMath>
                </a14:m>
                <a:r>
                  <a:rPr lang="pt-PT" alt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empresa que investe na fábrica pequena produz apenas 100 unidades, isto é,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𝒋</m:t>
                        </m:r>
                      </m:sub>
                      <m:sup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𝟏𝟎𝟎</m:t>
                    </m:r>
                  </m:oMath>
                </a14:m>
                <a:r>
                  <a:rPr lang="pt-PT" alt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e tem-se para a empresa que investe na fábrica grande a seguinte 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resposta:</a:t>
                </a:r>
                <a:endParaRPr lang="pt-PT" alt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pt-PT" alt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pt-PT" alt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pt-PT" alt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51" name="Subtítulo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467544" y="764704"/>
                <a:ext cx="8208912" cy="5976664"/>
              </a:xfrm>
              <a:blipFill>
                <a:blip r:embed="rId2"/>
                <a:stretch>
                  <a:fillRect l="-74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Marcador de Posição do Número do Diapositivo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402BA0-ACAB-4569-B569-317A36446D29}" type="slidenum">
              <a:rPr lang="en-GB" altLang="pt-PT" smtClean="0"/>
              <a:pPr>
                <a:defRPr/>
              </a:pPr>
              <a:t>18</a:t>
            </a:fld>
            <a:endParaRPr lang="en-GB" altLang="pt-PT"/>
          </a:p>
        </p:txBody>
      </p:sp>
    </p:spTree>
    <p:extLst>
      <p:ext uri="{BB962C8B-B14F-4D97-AF65-F5344CB8AC3E}">
        <p14:creationId xmlns:p14="http://schemas.microsoft.com/office/powerpoint/2010/main" val="314807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o 3"/>
          <p:cNvGraphicFramePr>
            <a:graphicFrameLocks noChangeAspect="1"/>
          </p:cNvGraphicFramePr>
          <p:nvPr>
            <p:extLst/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59" name="Equação" r:id="rId6" imgW="114120" imgH="215640" progId="Equation.3">
                  <p:embed/>
                </p:oleObj>
              </mc:Choice>
              <mc:Fallback>
                <p:oleObj name="Equação" r:id="rId6" imgW="114120" imgH="215640" progId="Equation.3">
                  <p:embed/>
                  <p:pic>
                    <p:nvPicPr>
                      <p:cNvPr id="4" name="Objecto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ubtítulo 5"/>
          <p:cNvSpPr>
            <a:spLocks noGrp="1"/>
          </p:cNvSpPr>
          <p:nvPr>
            <p:ph type="subTitle" idx="4294967295"/>
          </p:nvPr>
        </p:nvSpPr>
        <p:spPr>
          <a:xfrm>
            <a:off x="539552" y="603445"/>
            <a:ext cx="8064896" cy="6090760"/>
          </a:xfrm>
        </p:spPr>
        <p:txBody>
          <a:bodyPr/>
          <a:lstStyle/>
          <a:p>
            <a:pPr marL="0" indent="0" algn="l">
              <a:buNone/>
            </a:pPr>
            <a:r>
              <a:rPr lang="pt-PT" sz="13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Exercício 16 da folha de exerc</a:t>
            </a:r>
            <a:r>
              <a:rPr lang="pt-PT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ícios</a:t>
            </a:r>
          </a:p>
          <a:p>
            <a:pPr marL="0" indent="0" algn="l">
              <a:buNone/>
            </a:pPr>
            <a:endParaRPr lang="pt-PT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pt-PT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pt-PT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pt-PT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pt-PT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estratégia 2 do Jogador 2 pode ser eliminada, pois é dominada pela estratégia 3. </a:t>
            </a:r>
            <a:endParaRPr lang="pt-PT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pt-PT" sz="1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</a:t>
            </a:r>
            <a:r>
              <a:rPr lang="pt-PT" sz="13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</a:t>
            </a:r>
            <a:endParaRPr lang="en-GB" sz="13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Objecto 2"/>
          <p:cNvGraphicFramePr>
            <a:graphicFrameLocks noChangeAspect="1"/>
          </p:cNvGraphicFramePr>
          <p:nvPr>
            <p:extLst/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0" name="Equação" r:id="rId8" imgW="114120" imgH="215640" progId="Equation.3">
                  <p:embed/>
                </p:oleObj>
              </mc:Choice>
              <mc:Fallback>
                <p:oleObj name="Equação" r:id="rId8" imgW="114120" imgH="215640" progId="Equation.3">
                  <p:embed/>
                  <p:pic>
                    <p:nvPicPr>
                      <p:cNvPr id="3" name="Objecto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676456" y="597556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BA8F932-C44C-4D51-BBA6-4BE62AF1DBD2}" type="slidenum">
              <a:rPr lang="en-GB" altLang="pt-PT" smtClean="0"/>
              <a:pPr>
                <a:defRPr/>
              </a:pPr>
              <a:t>1</a:t>
            </a:fld>
            <a:endParaRPr lang="en-GB" altLang="pt-PT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31841"/>
              </p:ext>
            </p:extLst>
          </p:nvPr>
        </p:nvGraphicFramePr>
        <p:xfrm>
          <a:off x="614346" y="946124"/>
          <a:ext cx="4142379" cy="853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4165">
                  <a:extLst>
                    <a:ext uri="{9D8B030D-6E8A-4147-A177-3AD203B41FA5}">
                      <a16:colId xmlns:a16="http://schemas.microsoft.com/office/drawing/2014/main" val="1708312105"/>
                    </a:ext>
                  </a:extLst>
                </a:gridCol>
                <a:gridCol w="672870">
                  <a:extLst>
                    <a:ext uri="{9D8B030D-6E8A-4147-A177-3AD203B41FA5}">
                      <a16:colId xmlns:a16="http://schemas.microsoft.com/office/drawing/2014/main" val="3128764201"/>
                    </a:ext>
                  </a:extLst>
                </a:gridCol>
                <a:gridCol w="672079">
                  <a:extLst>
                    <a:ext uri="{9D8B030D-6E8A-4147-A177-3AD203B41FA5}">
                      <a16:colId xmlns:a16="http://schemas.microsoft.com/office/drawing/2014/main" val="1890999141"/>
                    </a:ext>
                  </a:extLst>
                </a:gridCol>
                <a:gridCol w="1121186">
                  <a:extLst>
                    <a:ext uri="{9D8B030D-6E8A-4147-A177-3AD203B41FA5}">
                      <a16:colId xmlns:a16="http://schemas.microsoft.com/office/drawing/2014/main" val="763316521"/>
                    </a:ext>
                  </a:extLst>
                </a:gridCol>
                <a:gridCol w="672079">
                  <a:extLst>
                    <a:ext uri="{9D8B030D-6E8A-4147-A177-3AD203B41FA5}">
                      <a16:colId xmlns:a16="http://schemas.microsoft.com/office/drawing/2014/main" val="3508988813"/>
                    </a:ext>
                  </a:extLst>
                </a:gridCol>
              </a:tblGrid>
              <a:tr h="1886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pt-PT" sz="1400" dirty="0">
                          <a:effectLst/>
                        </a:rPr>
                        <a:t> </a:t>
                      </a:r>
                      <a:endParaRPr lang="pt-PT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pt-PT" sz="1400">
                          <a:effectLst/>
                        </a:rPr>
                        <a:t> </a:t>
                      </a:r>
                      <a:endParaRPr lang="pt-PT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pt-PT" sz="1400">
                          <a:effectLst/>
                        </a:rPr>
                        <a:t> </a:t>
                      </a:r>
                      <a:endParaRPr lang="pt-PT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pt-PT" sz="1400">
                          <a:effectLst/>
                        </a:rPr>
                        <a:t>Jogador II</a:t>
                      </a:r>
                      <a:endParaRPr lang="pt-PT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pt-PT" sz="1400">
                          <a:effectLst/>
                        </a:rPr>
                        <a:t> </a:t>
                      </a:r>
                      <a:endParaRPr lang="pt-PT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6455484"/>
                  </a:ext>
                </a:extLst>
              </a:tr>
              <a:tr h="1886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pt-PT" sz="1400" dirty="0">
                          <a:effectLst/>
                        </a:rPr>
                        <a:t> </a:t>
                      </a:r>
                      <a:endParaRPr lang="pt-PT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pt-PT" sz="1400" b="1" dirty="0">
                          <a:effectLst/>
                        </a:rPr>
                        <a:t> </a:t>
                      </a:r>
                      <a:endParaRPr lang="pt-PT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pt-PT" sz="1400" b="1" dirty="0">
                          <a:effectLst/>
                        </a:rPr>
                        <a:t>Est. 1</a:t>
                      </a:r>
                      <a:endParaRPr lang="pt-PT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pt-PT" sz="1400" b="1">
                          <a:effectLst/>
                        </a:rPr>
                        <a:t>Est. 2</a:t>
                      </a:r>
                      <a:endParaRPr lang="pt-PT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pt-PT" sz="1400" b="1">
                          <a:effectLst/>
                        </a:rPr>
                        <a:t>Est. 3</a:t>
                      </a:r>
                      <a:endParaRPr lang="pt-PT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382787"/>
                  </a:ext>
                </a:extLst>
              </a:tr>
              <a:tr h="1886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pt-PT" sz="1400" dirty="0">
                          <a:effectLst/>
                        </a:rPr>
                        <a:t>Jogador I</a:t>
                      </a:r>
                      <a:endParaRPr lang="pt-PT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pt-PT" sz="1400" b="1" dirty="0">
                          <a:effectLst/>
                        </a:rPr>
                        <a:t>Est. 1</a:t>
                      </a:r>
                      <a:endParaRPr lang="pt-PT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pt-PT" sz="1400" b="1" dirty="0">
                          <a:effectLst/>
                        </a:rPr>
                        <a:t>(-2; 0)</a:t>
                      </a:r>
                      <a:endParaRPr lang="pt-PT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pt-PT" sz="1400" b="1" dirty="0">
                          <a:effectLst/>
                        </a:rPr>
                        <a:t>(-1, 1)</a:t>
                      </a:r>
                      <a:endParaRPr lang="pt-PT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pt-PT" sz="1400" b="1" dirty="0">
                          <a:effectLst/>
                        </a:rPr>
                        <a:t>(1; 2)</a:t>
                      </a:r>
                      <a:endParaRPr lang="pt-PT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4443562"/>
                  </a:ext>
                </a:extLst>
              </a:tr>
              <a:tr h="1886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pt-PT" sz="1400" dirty="0">
                          <a:effectLst/>
                        </a:rPr>
                        <a:t> </a:t>
                      </a:r>
                      <a:endParaRPr lang="pt-PT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pt-PT" sz="1400" b="1" dirty="0">
                          <a:effectLst/>
                        </a:rPr>
                        <a:t>Est. 2</a:t>
                      </a:r>
                      <a:endParaRPr lang="pt-PT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pt-PT" sz="1400" b="1" dirty="0">
                          <a:effectLst/>
                        </a:rPr>
                        <a:t>(-4; 4)</a:t>
                      </a:r>
                      <a:endParaRPr lang="pt-PT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pt-PT" sz="1400" b="1" dirty="0" smtClean="0">
                          <a:effectLst/>
                        </a:rPr>
                        <a:t>(1</a:t>
                      </a:r>
                      <a:r>
                        <a:rPr lang="pt-PT" sz="1400" b="1" dirty="0">
                          <a:effectLst/>
                        </a:rPr>
                        <a:t>; 1)</a:t>
                      </a:r>
                      <a:endParaRPr lang="pt-PT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pt-PT" sz="1400" b="1" dirty="0">
                          <a:effectLst/>
                        </a:rPr>
                        <a:t>(2, 1)</a:t>
                      </a:r>
                      <a:endParaRPr lang="pt-PT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417918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614346" y="2234628"/>
                <a:ext cx="7977984" cy="4493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pt-PT" sz="1300" b="1" dirty="0" smtClean="0"/>
                  <a:t>Ganho Esperado do Jogador I</a:t>
                </a:r>
                <a:r>
                  <a:rPr lang="pt-PT" sz="1300" dirty="0" smtClean="0"/>
                  <a:t>:</a:t>
                </a:r>
              </a:p>
              <a:p>
                <a:pPr algn="just"/>
                <a:endParaRPr lang="pt-PT" sz="1300" dirty="0" smtClean="0"/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r>
                  <a:rPr lang="pt-PT" sz="1300" dirty="0" smtClean="0"/>
                  <a:t>Se jogador I usa Est. 1:      </a:t>
                </a:r>
                <a14:m>
                  <m:oMath xmlns:m="http://schemas.openxmlformats.org/officeDocument/2006/math">
                    <m:r>
                      <a:rPr lang="pt-PT" sz="1300" b="1">
                        <a:latin typeface="Cambria Math"/>
                        <a:cs typeface="Arial" panose="020B0604020202020204" pitchFamily="34" charset="0"/>
                      </a:rPr>
                      <m:t>−</m:t>
                    </m:r>
                    <m:r>
                      <a:rPr lang="pt-PT" sz="1300" b="1" i="1"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pt-PT" sz="1300" b="1" dirty="0" smtClean="0"/>
                  <a:t>2</a:t>
                </a:r>
                <a14:m>
                  <m:oMath xmlns:m="http://schemas.openxmlformats.org/officeDocument/2006/math">
                    <m:r>
                      <a:rPr lang="pt-PT" sz="1300" b="1" i="1">
                        <a:latin typeface="Cambria Math"/>
                        <a:cs typeface="Arial" panose="020B0604020202020204" pitchFamily="34" charset="0"/>
                      </a:rPr>
                      <m:t>𝒚</m:t>
                    </m:r>
                    <m:r>
                      <a:rPr lang="pt-PT" sz="13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pt-PT" sz="1300" b="1" i="0" smtClean="0">
                        <a:latin typeface="Cambria Math"/>
                        <a:cs typeface="Arial" panose="020B0604020202020204" pitchFamily="34" charset="0"/>
                      </a:rPr>
                      <m:t>𝟏</m:t>
                    </m:r>
                    <m:r>
                      <a:rPr lang="pt-PT" sz="1300" b="1" i="0" smtClean="0">
                        <a:latin typeface="Cambria Math"/>
                        <a:cs typeface="Arial" panose="020B0604020202020204" pitchFamily="34" charset="0"/>
                      </a:rPr>
                      <m:t>(</m:t>
                    </m:r>
                    <m:r>
                      <a:rPr lang="pt-PT" sz="1300" b="1" i="0" smtClean="0">
                        <a:latin typeface="Cambria Math"/>
                        <a:cs typeface="Arial" panose="020B0604020202020204" pitchFamily="34" charset="0"/>
                      </a:rPr>
                      <m:t>𝟏</m:t>
                    </m:r>
                    <m:r>
                      <a:rPr lang="pt-PT" sz="1300" b="1" i="0" smtClean="0">
                        <a:latin typeface="Cambria Math"/>
                        <a:cs typeface="Arial" panose="020B0604020202020204" pitchFamily="34" charset="0"/>
                      </a:rPr>
                      <m:t>−</m:t>
                    </m:r>
                    <m:r>
                      <a:rPr lang="pt-PT" sz="1300" b="1" i="1">
                        <a:latin typeface="Cambria Math"/>
                        <a:cs typeface="Arial" panose="020B0604020202020204" pitchFamily="34" charset="0"/>
                      </a:rPr>
                      <m:t>𝒚</m:t>
                    </m:r>
                  </m:oMath>
                </a14:m>
                <a:r>
                  <a:rPr lang="pt-PT" sz="1300" b="1" dirty="0" smtClean="0"/>
                  <a:t>) = </a:t>
                </a:r>
                <a14:m>
                  <m:oMath xmlns:m="http://schemas.openxmlformats.org/officeDocument/2006/math">
                    <m:r>
                      <a:rPr lang="pt-PT" sz="1300" b="1">
                        <a:latin typeface="Cambria Math"/>
                        <a:cs typeface="Arial" panose="020B0604020202020204" pitchFamily="34" charset="0"/>
                      </a:rPr>
                      <m:t>−</m:t>
                    </m:r>
                    <m:r>
                      <a:rPr lang="pt-PT" sz="13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pt-PT" sz="1300" b="1" i="1"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  <m:r>
                      <a:rPr lang="pt-PT" sz="1300" b="1" i="1">
                        <a:latin typeface="Cambria Math"/>
                        <a:cs typeface="Arial" panose="020B0604020202020204" pitchFamily="34" charset="0"/>
                      </a:rPr>
                      <m:t>𝒚</m:t>
                    </m:r>
                    <m:r>
                      <a:rPr lang="pt-PT" sz="13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pt-PT" sz="1300" b="1" i="1" smtClean="0">
                        <a:latin typeface="Cambria Math"/>
                        <a:cs typeface="Arial" panose="020B0604020202020204" pitchFamily="34" charset="0"/>
                      </a:rPr>
                      <m:t>𝟏</m:t>
                    </m:r>
                  </m:oMath>
                </a14:m>
                <a:endParaRPr lang="pt-PT" sz="1300" b="1" i="1" dirty="0" smtClean="0">
                  <a:latin typeface="Cambria Math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pt-PT" sz="1300" b="1" i="1" dirty="0" smtClean="0">
                  <a:latin typeface="Cambria Math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r>
                  <a:rPr lang="pt-PT" sz="1300" dirty="0"/>
                  <a:t>Se jogador I usa Est. 2</a:t>
                </a:r>
                <a:r>
                  <a:rPr lang="pt-PT" sz="1300" dirty="0" smtClean="0"/>
                  <a:t> : </a:t>
                </a:r>
                <a14:m>
                  <m:oMath xmlns:m="http://schemas.openxmlformats.org/officeDocument/2006/math">
                    <m:r>
                      <a:rPr lang="pt-PT" sz="1300" b="0" i="0" smtClean="0">
                        <a:latin typeface="Cambria Math"/>
                        <a:cs typeface="Arial" panose="020B0604020202020204" pitchFamily="34" charset="0"/>
                      </a:rPr>
                      <m:t>     </m:t>
                    </m:r>
                    <m:r>
                      <a:rPr lang="pt-PT" sz="1300" b="1">
                        <a:latin typeface="Cambria Math"/>
                        <a:cs typeface="Arial" panose="020B0604020202020204" pitchFamily="34" charset="0"/>
                      </a:rPr>
                      <m:t>−</m:t>
                    </m:r>
                    <m:r>
                      <a:rPr lang="pt-PT" sz="1300" b="1" i="1" smtClean="0">
                        <a:latin typeface="Cambria Math"/>
                        <a:cs typeface="Arial" panose="020B0604020202020204" pitchFamily="34" charset="0"/>
                      </a:rPr>
                      <m:t>𝟒</m:t>
                    </m:r>
                    <m:r>
                      <a:rPr lang="pt-PT" sz="1300" b="1" i="1">
                        <a:latin typeface="Cambria Math"/>
                        <a:cs typeface="Arial" panose="020B0604020202020204" pitchFamily="34" charset="0"/>
                      </a:rPr>
                      <m:t>𝒚</m:t>
                    </m:r>
                    <m:r>
                      <a:rPr lang="pt-PT" sz="1300" b="1" i="0" smtClean="0">
                        <a:latin typeface="Cambria Math"/>
                        <a:cs typeface="Arial" panose="020B0604020202020204" pitchFamily="34" charset="0"/>
                      </a:rPr>
                      <m:t>+</m:t>
                    </m:r>
                    <m:r>
                      <a:rPr lang="pt-PT" sz="13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pt-PT" sz="1300" b="1">
                        <a:latin typeface="Cambria Math"/>
                        <a:cs typeface="Arial" panose="020B0604020202020204" pitchFamily="34" charset="0"/>
                      </a:rPr>
                      <m:t>(</m:t>
                    </m:r>
                    <m:r>
                      <a:rPr lang="pt-PT" sz="1300" b="1" i="1">
                        <a:latin typeface="Cambria Math"/>
                        <a:cs typeface="Arial" panose="020B0604020202020204" pitchFamily="34" charset="0"/>
                      </a:rPr>
                      <m:t>𝟏</m:t>
                    </m:r>
                    <m:r>
                      <a:rPr lang="pt-PT" sz="1300" b="1">
                        <a:latin typeface="Cambria Math"/>
                        <a:cs typeface="Arial" panose="020B0604020202020204" pitchFamily="34" charset="0"/>
                      </a:rPr>
                      <m:t>−</m:t>
                    </m:r>
                    <m:r>
                      <a:rPr lang="pt-PT" sz="1300" b="1" i="1">
                        <a:latin typeface="Cambria Math"/>
                        <a:cs typeface="Arial" panose="020B0604020202020204" pitchFamily="34" charset="0"/>
                      </a:rPr>
                      <m:t>𝒚</m:t>
                    </m:r>
                  </m:oMath>
                </a14:m>
                <a:r>
                  <a:rPr lang="pt-PT" sz="1300" b="1" dirty="0"/>
                  <a:t>) = </a:t>
                </a:r>
                <a14:m>
                  <m:oMath xmlns:m="http://schemas.openxmlformats.org/officeDocument/2006/math">
                    <m:r>
                      <a:rPr lang="pt-PT" sz="1300" b="1">
                        <a:latin typeface="Cambria Math"/>
                        <a:cs typeface="Arial" panose="020B0604020202020204" pitchFamily="34" charset="0"/>
                      </a:rPr>
                      <m:t>−</m:t>
                    </m:r>
                    <m:r>
                      <a:rPr lang="pt-PT" sz="13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𝟔</m:t>
                    </m:r>
                    <m:r>
                      <a:rPr lang="pt-PT" sz="1300" b="1" i="1">
                        <a:latin typeface="Cambria Math"/>
                        <a:cs typeface="Arial" panose="020B0604020202020204" pitchFamily="34" charset="0"/>
                      </a:rPr>
                      <m:t>𝒚</m:t>
                    </m:r>
                    <m:r>
                      <a:rPr lang="pt-PT" sz="1300" b="1" i="1" smtClean="0">
                        <a:latin typeface="Cambria Math"/>
                        <a:cs typeface="Arial" panose="020B0604020202020204" pitchFamily="34" charset="0"/>
                      </a:rPr>
                      <m:t>+</m:t>
                    </m:r>
                    <m:r>
                      <a:rPr lang="pt-PT" sz="13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</m:oMath>
                </a14:m>
                <a:endParaRPr lang="pt-PT" sz="1300" b="1" dirty="0" smtClean="0"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pt-PT" sz="1300" b="1" dirty="0" smtClean="0"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r>
                  <a:rPr lang="pt-PT" sz="1300" dirty="0"/>
                  <a:t>Para </a:t>
                </a:r>
                <a14:m>
                  <m:oMath xmlns:m="http://schemas.openxmlformats.org/officeDocument/2006/math">
                    <m:r>
                      <a:rPr lang="pt-PT" sz="13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𝒚</m:t>
                    </m:r>
                    <m:r>
                      <a:rPr lang="pt-PT" sz="13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pt-PT" sz="1300" b="1" dirty="0"/>
                  <a:t>&lt; </a:t>
                </a:r>
                <a:r>
                  <a:rPr lang="pt-PT" sz="13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1/3,</a:t>
                </a:r>
                <a:r>
                  <a:rPr lang="pt-PT" sz="1300" b="1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pt-PT" sz="1300" dirty="0"/>
                  <a:t>Jogador I usa Est.2, isto é</a:t>
                </a:r>
                <a:r>
                  <a:rPr lang="pt-PT" sz="13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pt-PT" sz="13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  <m:r>
                      <a:rPr lang="pt-PT" sz="13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pt-PT" sz="13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 0</a:t>
                </a:r>
                <a:endParaRPr lang="pt-PT" sz="1300" b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r>
                  <a:rPr lang="pt-PT" sz="1300" dirty="0"/>
                  <a:t>Para </a:t>
                </a:r>
                <a14:m>
                  <m:oMath xmlns:m="http://schemas.openxmlformats.org/officeDocument/2006/math">
                    <m:r>
                      <a:rPr lang="pt-PT" sz="1300" b="1" i="1">
                        <a:latin typeface="Cambria Math"/>
                        <a:cs typeface="Arial" panose="020B0604020202020204" pitchFamily="34" charset="0"/>
                      </a:rPr>
                      <m:t>𝒚</m:t>
                    </m:r>
                  </m:oMath>
                </a14:m>
                <a:r>
                  <a:rPr lang="pt-PT" sz="1300" b="1" i="1" dirty="0"/>
                  <a:t> &gt; </a:t>
                </a:r>
                <a:r>
                  <a:rPr lang="pt-PT" sz="13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1/3</a:t>
                </a:r>
                <a:r>
                  <a:rPr lang="pt-PT" sz="1300" b="1" dirty="0"/>
                  <a:t>, </a:t>
                </a:r>
                <a:r>
                  <a:rPr lang="pt-PT" sz="1300" dirty="0"/>
                  <a:t>Jogador I usa Est.1, isto é, </a:t>
                </a:r>
                <a14:m>
                  <m:oMath xmlns:m="http://schemas.openxmlformats.org/officeDocument/2006/math">
                    <m:r>
                      <a:rPr lang="pt-PT" sz="13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  <m:r>
                      <a:rPr lang="pt-PT" sz="13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pt-PT" sz="13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 1</a:t>
                </a: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r>
                  <a:rPr lang="pt-PT" sz="1300" dirty="0"/>
                  <a:t>Para </a:t>
                </a:r>
                <a14:m>
                  <m:oMath xmlns:m="http://schemas.openxmlformats.org/officeDocument/2006/math">
                    <m:r>
                      <a:rPr lang="pt-PT" sz="1300" b="1" i="1">
                        <a:latin typeface="Cambria Math"/>
                        <a:cs typeface="Arial" panose="020B0604020202020204" pitchFamily="34" charset="0"/>
                      </a:rPr>
                      <m:t>𝒚</m:t>
                    </m:r>
                  </m:oMath>
                </a14:m>
                <a:r>
                  <a:rPr lang="pt-PT" sz="1300" b="1" i="1" dirty="0"/>
                  <a:t> = </a:t>
                </a:r>
                <a:r>
                  <a:rPr lang="pt-PT" sz="13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1/3</a:t>
                </a:r>
                <a:r>
                  <a:rPr lang="pt-PT" sz="1300" dirty="0"/>
                  <a:t>, é indiferente, isto é, </a:t>
                </a:r>
                <a14:m>
                  <m:oMath xmlns:m="http://schemas.openxmlformats.org/officeDocument/2006/math">
                    <m:r>
                      <a:rPr lang="pt-PT" sz="1300" b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  <m:r>
                      <a:rPr lang="pt-PT" sz="13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≤</m:t>
                    </m:r>
                    <m:r>
                      <a:rPr lang="pt-PT" sz="13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  <m:r>
                      <a:rPr lang="pt-PT" sz="13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≤</m:t>
                    </m:r>
                  </m:oMath>
                </a14:m>
                <a:r>
                  <a:rPr lang="pt-PT" sz="1300" b="1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pt-PT" sz="13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pt-PT" sz="13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just"/>
                <a:r>
                  <a:rPr lang="pt-PT" sz="1300" b="1" dirty="0"/>
                  <a:t>Ganho Esperado do Jogador II</a:t>
                </a:r>
                <a:r>
                  <a:rPr lang="pt-PT" sz="1300" dirty="0"/>
                  <a:t>:</a:t>
                </a:r>
              </a:p>
              <a:p>
                <a:pPr algn="just"/>
                <a:endParaRPr lang="pt-PT" sz="1300" dirty="0"/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r>
                  <a:rPr lang="pt-PT" sz="1300" dirty="0"/>
                  <a:t>Se jogador II usa Est. 1:      </a:t>
                </a:r>
                <a14:m>
                  <m:oMath xmlns:m="http://schemas.openxmlformats.org/officeDocument/2006/math">
                    <m:r>
                      <a:rPr lang="pt-PT" sz="13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pt-PT" sz="13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pt-PT" sz="13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PT" sz="13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pt-PT" sz="13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PT" sz="13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  <m:r>
                      <a:rPr lang="pt-PT" sz="1300" b="1" i="1" dirty="0">
                        <a:latin typeface="Cambria Math" panose="02040503050406030204" pitchFamily="18" charset="0"/>
                      </a:rPr>
                      <m:t>) = </m:t>
                    </m:r>
                    <m:r>
                      <a:rPr lang="pt-PT" sz="13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PT" sz="13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pt-PT" sz="13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PT" sz="13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  <m:r>
                      <a:rPr lang="pt-PT" sz="13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pt-PT" sz="13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</m:t>
                    </m:r>
                  </m:oMath>
                </a14:m>
                <a:endParaRPr lang="pt-PT" sz="1300" b="1" i="1" dirty="0">
                  <a:latin typeface="Cambria Math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pt-PT" sz="1300" b="1" i="1" dirty="0">
                  <a:latin typeface="Cambria Math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r>
                  <a:rPr lang="pt-PT" sz="1300" dirty="0"/>
                  <a:t>Se jogador II usa Est. 3 : </a:t>
                </a:r>
                <a14:m>
                  <m:oMath xmlns:m="http://schemas.openxmlformats.org/officeDocument/2006/math">
                    <m:r>
                      <a:rPr lang="pt-PT" sz="1300">
                        <a:latin typeface="Cambria Math"/>
                        <a:cs typeface="Arial" panose="020B0604020202020204" pitchFamily="34" charset="0"/>
                      </a:rPr>
                      <m:t>    </m:t>
                    </m:r>
                    <m:r>
                      <a:rPr lang="pt-PT" sz="13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pt-PT" sz="1300"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  <m:r>
                      <a:rPr lang="pt-PT" sz="13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pt-PT" sz="13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  <m:r>
                      <a:rPr lang="pt-PT" sz="13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pt-PT" sz="13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pt-PT" sz="13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pt-PT" sz="13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pt-PT" sz="13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PT" sz="13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  <m:r>
                      <a:rPr lang="pt-PT" sz="1300" b="1" i="1" dirty="0">
                        <a:latin typeface="Cambria Math" panose="02040503050406030204" pitchFamily="18" charset="0"/>
                      </a:rPr>
                      <m:t>) = </m:t>
                    </m:r>
                    <m:r>
                      <a:rPr lang="pt-PT" sz="1300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pt-PT" sz="13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pt-PT" sz="13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</m:oMath>
                </a14:m>
                <a:endParaRPr lang="pt-PT" sz="1300" b="1" i="1" dirty="0">
                  <a:latin typeface="Cambria Math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pt-PT" sz="13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r>
                  <a:rPr lang="pt-PT" sz="1300" dirty="0"/>
                  <a:t>Para </a:t>
                </a:r>
                <a14:m>
                  <m:oMath xmlns:m="http://schemas.openxmlformats.org/officeDocument/2006/math">
                    <m:r>
                      <a:rPr lang="pt-PT" sz="1300" b="1" i="1">
                        <a:latin typeface="Cambria Math"/>
                        <a:cs typeface="Arial" panose="020B0604020202020204" pitchFamily="34" charset="0"/>
                      </a:rPr>
                      <m:t>𝒙</m:t>
                    </m:r>
                    <m:r>
                      <a:rPr lang="pt-PT" sz="1300" b="1" i="1"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pt-PT" sz="1300" b="1" dirty="0"/>
                  <a:t>&lt; </a:t>
                </a:r>
                <a:r>
                  <a:rPr lang="pt-PT" sz="13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3/5</a:t>
                </a:r>
                <a:r>
                  <a:rPr lang="pt-PT" sz="1300" b="1" dirty="0" smtClean="0"/>
                  <a:t>,  </a:t>
                </a:r>
                <a:r>
                  <a:rPr lang="pt-PT" sz="1300" dirty="0" smtClean="0"/>
                  <a:t>jogador II usa Est. 1, </a:t>
                </a:r>
                <a:r>
                  <a:rPr lang="pt-PT" sz="1300" dirty="0"/>
                  <a:t>isto é, </a:t>
                </a:r>
                <a14:m>
                  <m:oMath xmlns:m="http://schemas.openxmlformats.org/officeDocument/2006/math">
                    <m:r>
                      <a:rPr lang="pt-PT" sz="1300" b="1" i="1">
                        <a:latin typeface="Cambria Math"/>
                        <a:cs typeface="Arial" panose="020B0604020202020204" pitchFamily="34" charset="0"/>
                      </a:rPr>
                      <m:t>𝒚</m:t>
                    </m:r>
                    <m:r>
                      <m:rPr>
                        <m:nor/>
                      </m:rPr>
                      <a:rPr lang="pt-PT" sz="1300" b="1" dirty="0"/>
                      <m:t> </m:t>
                    </m:r>
                  </m:oMath>
                </a14:m>
                <a:r>
                  <a:rPr lang="pt-PT" sz="1300" b="1" dirty="0"/>
                  <a:t>= </a:t>
                </a:r>
                <a:r>
                  <a:rPr lang="pt-PT" sz="13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endParaRPr lang="pt-PT" sz="1300" b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r>
                  <a:rPr lang="pt-PT" sz="1300" dirty="0"/>
                  <a:t>Para</a:t>
                </a:r>
                <a14:m>
                  <m:oMath xmlns:m="http://schemas.openxmlformats.org/officeDocument/2006/math">
                    <m:r>
                      <a:rPr lang="pt-PT" sz="1300"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  <m:r>
                      <a:rPr lang="pt-PT" sz="1300" b="1" i="1">
                        <a:latin typeface="Cambria Math"/>
                        <a:cs typeface="Arial" panose="020B0604020202020204" pitchFamily="34" charset="0"/>
                      </a:rPr>
                      <m:t>𝒙</m:t>
                    </m:r>
                    <m:r>
                      <m:rPr>
                        <m:nor/>
                      </m:rPr>
                      <a:rPr lang="pt-PT" sz="1300" b="1" i="1"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pt-PT" sz="1300" b="1" i="1" dirty="0"/>
                      <m:t>&gt;</m:t>
                    </m:r>
                    <m:r>
                      <m:rPr>
                        <m:nor/>
                      </m:rPr>
                      <a:rPr lang="pt-PT" sz="1300" b="1" i="0" dirty="0" smtClean="0"/>
                      <m:t> </m:t>
                    </m:r>
                  </m:oMath>
                </a14:m>
                <a:r>
                  <a:rPr lang="pt-PT" sz="1300" b="1" dirty="0" smtClean="0"/>
                  <a:t>3/5,   </a:t>
                </a:r>
                <a:r>
                  <a:rPr lang="pt-PT" sz="1300" dirty="0"/>
                  <a:t>jogador II usa Est. </a:t>
                </a:r>
                <a:r>
                  <a:rPr lang="pt-PT" sz="1300" dirty="0" smtClean="0"/>
                  <a:t>3, </a:t>
                </a:r>
                <a:r>
                  <a:rPr lang="pt-PT" sz="1300" dirty="0"/>
                  <a:t>isto é, </a:t>
                </a:r>
                <a14:m>
                  <m:oMath xmlns:m="http://schemas.openxmlformats.org/officeDocument/2006/math">
                    <m:r>
                      <a:rPr lang="pt-PT" sz="1300" b="1" i="1">
                        <a:latin typeface="Cambria Math"/>
                        <a:cs typeface="Arial" panose="020B0604020202020204" pitchFamily="34" charset="0"/>
                      </a:rPr>
                      <m:t>𝒚</m:t>
                    </m:r>
                    <m:r>
                      <m:rPr>
                        <m:nor/>
                      </m:rPr>
                      <a:rPr lang="pt-PT" sz="1300" b="1" dirty="0"/>
                      <m:t> </m:t>
                    </m:r>
                  </m:oMath>
                </a14:m>
                <a:r>
                  <a:rPr lang="pt-PT" sz="1300" b="1" dirty="0"/>
                  <a:t>= </a:t>
                </a:r>
                <a:r>
                  <a:rPr lang="pt-PT" sz="13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0 </a:t>
                </a:r>
                <a:endParaRPr lang="pt-PT" sz="1300" b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r>
                  <a:rPr lang="pt-PT" sz="1300" dirty="0"/>
                  <a:t>Para</a:t>
                </a:r>
                <a:r>
                  <a:rPr lang="pt-PT" sz="1300" i="1" dirty="0"/>
                  <a:t>, </a:t>
                </a:r>
                <a14:m>
                  <m:oMath xmlns:m="http://schemas.openxmlformats.org/officeDocument/2006/math">
                    <m:r>
                      <a:rPr lang="pt-PT" sz="1300" b="1" i="1">
                        <a:latin typeface="Cambria Math"/>
                        <a:cs typeface="Arial" panose="020B0604020202020204" pitchFamily="34" charset="0"/>
                      </a:rPr>
                      <m:t>𝒙</m:t>
                    </m:r>
                    <m:r>
                      <a:rPr lang="pt-PT" sz="1300" b="1" i="1">
                        <a:latin typeface="Cambria Math"/>
                        <a:cs typeface="Arial" panose="020B0604020202020204" pitchFamily="34" charset="0"/>
                      </a:rPr>
                      <m:t>= </m:t>
                    </m:r>
                  </m:oMath>
                </a14:m>
                <a:r>
                  <a:rPr lang="pt-PT" sz="13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3/5</a:t>
                </a:r>
                <a:r>
                  <a:rPr lang="pt-PT" sz="1300" b="1" dirty="0" smtClean="0"/>
                  <a:t>, </a:t>
                </a:r>
                <a:r>
                  <a:rPr lang="pt-PT" sz="1300" dirty="0"/>
                  <a:t>é indiferente, isto é, </a:t>
                </a:r>
                <a14:m>
                  <m:oMath xmlns:m="http://schemas.openxmlformats.org/officeDocument/2006/math">
                    <m:r>
                      <a:rPr lang="pt-PT" sz="1300" b="1" i="1">
                        <a:latin typeface="Cambria Math"/>
                        <a:cs typeface="Arial" panose="020B0604020202020204" pitchFamily="34" charset="0"/>
                      </a:rPr>
                      <m:t>𝟎</m:t>
                    </m:r>
                    <m:r>
                      <a:rPr lang="pt-PT" sz="1300" b="1" i="1">
                        <a:latin typeface="Cambria Math"/>
                        <a:cs typeface="Arial" panose="020B0604020202020204" pitchFamily="34" charset="0"/>
                      </a:rPr>
                      <m:t>≤</m:t>
                    </m:r>
                    <m:r>
                      <a:rPr lang="pt-PT" sz="1300" b="1" i="1">
                        <a:latin typeface="Cambria Math"/>
                        <a:cs typeface="Arial" panose="020B0604020202020204" pitchFamily="34" charset="0"/>
                      </a:rPr>
                      <m:t>𝒚</m:t>
                    </m:r>
                    <m:r>
                      <a:rPr lang="pt-PT" sz="1300" b="1" i="1" dirty="0">
                        <a:latin typeface="Cambria Math"/>
                      </a:rPr>
                      <m:t>≤</m:t>
                    </m:r>
                  </m:oMath>
                </a14:m>
                <a:r>
                  <a:rPr lang="pt-PT" sz="1300" b="1" i="1" dirty="0"/>
                  <a:t> </a:t>
                </a:r>
                <a:r>
                  <a:rPr lang="pt-PT" sz="13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</a:p>
              <a:p>
                <a:pPr algn="just"/>
                <a:endParaRPr lang="pt-PT" sz="1300" b="1" dirty="0" smtClean="0"/>
              </a:p>
              <a:p>
                <a:pPr algn="just"/>
                <a:r>
                  <a:rPr lang="pt-PT" sz="13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pt-PT" sz="1300" b="1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Jog</a:t>
                </a:r>
                <a:r>
                  <a:rPr lang="pt-PT" sz="13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. 1: Estratégia:  (3/5, 2/5), Ganho </a:t>
                </a:r>
                <a:r>
                  <a:rPr lang="pt-PT" sz="1300" b="1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Esp</a:t>
                </a:r>
                <a:r>
                  <a:rPr lang="pt-PT" sz="13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. = 0;          </a:t>
                </a:r>
                <a:r>
                  <a:rPr lang="pt-PT" sz="1300" b="1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Jog</a:t>
                </a:r>
                <a:r>
                  <a:rPr lang="pt-PT" sz="13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. 2: Estratégia: (1/3, 0, 2/3); Ganho </a:t>
                </a:r>
                <a:r>
                  <a:rPr lang="pt-PT" sz="1300" b="1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Esp</a:t>
                </a:r>
                <a:r>
                  <a:rPr lang="pt-PT" sz="13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. = 1,6 </a:t>
                </a:r>
                <a:endParaRPr lang="pt-PT" sz="13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pt-PT" sz="1300" b="1" i="1" dirty="0">
                  <a:latin typeface="Cambria Math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346" y="2234628"/>
                <a:ext cx="7977984" cy="4493538"/>
              </a:xfrm>
              <a:prstGeom prst="rect">
                <a:avLst/>
              </a:prstGeom>
              <a:blipFill>
                <a:blip r:embed="rId9"/>
                <a:stretch>
                  <a:fillRect l="-153" t="-13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4660325" y="2831879"/>
                <a:ext cx="365734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1400" b="1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1400" b="1" i="1" dirty="0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pt-PT" sz="1400" b="1" i="1" dirty="0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pt-PT" sz="1400" b="1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PT" sz="1400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pt-PT" sz="1400" b="1" i="1" dirty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PT" sz="1400" b="1" i="1" dirty="0" smtClean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pt-PT" sz="1400" b="1" i="1" dirty="0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pt-PT" sz="1400" b="1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PT" sz="1400" b="1" i="1" dirty="0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pt-PT" sz="1400" b="1" i="1" dirty="0" smtClean="0">
                          <a:latin typeface="Cambria Math" panose="02040503050406030204" pitchFamily="18" charset="0"/>
                        </a:rPr>
                        <m:t> =&gt; </m:t>
                      </m:r>
                      <m:r>
                        <a:rPr lang="pt-PT" sz="1400" b="1" i="1" dirty="0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pt-PT" sz="14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1400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pt-PT" sz="1400" b="1" i="1" dirty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pt-PT" sz="1400" b="1" i="1" dirty="0" smtClean="0"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pt-PT" sz="1400" b="1" dirty="0"/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0325" y="2831879"/>
                <a:ext cx="3657343" cy="307777"/>
              </a:xfrm>
              <a:prstGeom prst="rect">
                <a:avLst/>
              </a:prstGeom>
              <a:blipFill>
                <a:blip r:embed="rId10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Tabe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875215"/>
              </p:ext>
            </p:extLst>
          </p:nvPr>
        </p:nvGraphicFramePr>
        <p:xfrm>
          <a:off x="5293928" y="946124"/>
          <a:ext cx="3012440" cy="853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0601">
                  <a:extLst>
                    <a:ext uri="{9D8B030D-6E8A-4147-A177-3AD203B41FA5}">
                      <a16:colId xmlns:a16="http://schemas.microsoft.com/office/drawing/2014/main" val="1098216373"/>
                    </a:ext>
                  </a:extLst>
                </a:gridCol>
                <a:gridCol w="568144">
                  <a:extLst>
                    <a:ext uri="{9D8B030D-6E8A-4147-A177-3AD203B41FA5}">
                      <a16:colId xmlns:a16="http://schemas.microsoft.com/office/drawing/2014/main" val="2952342622"/>
                    </a:ext>
                  </a:extLst>
                </a:gridCol>
                <a:gridCol w="899795">
                  <a:extLst>
                    <a:ext uri="{9D8B030D-6E8A-4147-A177-3AD203B41FA5}">
                      <a16:colId xmlns:a16="http://schemas.microsoft.com/office/drawing/2014/main" val="229483724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3152721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</a:rPr>
                        <a:t> </a:t>
                      </a:r>
                      <a:endParaRPr lang="pt-PT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</a:rPr>
                        <a:t> </a:t>
                      </a:r>
                      <a:endParaRPr lang="pt-PT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pt-PT" sz="1400">
                          <a:effectLst/>
                        </a:rPr>
                        <a:t>Jogador II</a:t>
                      </a:r>
                      <a:endParaRPr lang="pt-PT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PT" sz="1400">
                          <a:effectLst/>
                        </a:rPr>
                        <a:t> </a:t>
                      </a:r>
                      <a:endParaRPr lang="pt-PT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00783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PT" sz="1400" dirty="0">
                          <a:effectLst/>
                        </a:rPr>
                        <a:t> </a:t>
                      </a:r>
                      <a:endParaRPr lang="pt-PT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PT" sz="1400" b="1" dirty="0">
                          <a:effectLst/>
                        </a:rPr>
                        <a:t> </a:t>
                      </a:r>
                      <a:endParaRPr lang="pt-PT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pt-PT" sz="1400" b="1" dirty="0">
                          <a:effectLst/>
                        </a:rPr>
                        <a:t>Est. 1</a:t>
                      </a:r>
                      <a:endParaRPr lang="pt-PT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pt-PT" sz="1400" b="1">
                          <a:effectLst/>
                        </a:rPr>
                        <a:t>Est. 3</a:t>
                      </a:r>
                      <a:endParaRPr lang="pt-PT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08698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pt-PT" sz="1400">
                          <a:effectLst/>
                        </a:rPr>
                        <a:t>Jogador I</a:t>
                      </a:r>
                      <a:endParaRPr lang="pt-PT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pt-PT" sz="1400" b="1" dirty="0">
                          <a:effectLst/>
                        </a:rPr>
                        <a:t>Est. 1</a:t>
                      </a:r>
                      <a:endParaRPr lang="pt-PT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pt-PT" sz="1400" b="1" dirty="0">
                          <a:effectLst/>
                        </a:rPr>
                        <a:t>(-2; 0)</a:t>
                      </a:r>
                      <a:endParaRPr lang="pt-PT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pt-PT" sz="1400" b="1">
                          <a:effectLst/>
                        </a:rPr>
                        <a:t>(1; 2)</a:t>
                      </a:r>
                      <a:endParaRPr lang="pt-PT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733130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pt-PT" sz="1400">
                          <a:effectLst/>
                        </a:rPr>
                        <a:t> </a:t>
                      </a:r>
                      <a:endParaRPr lang="pt-PT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pt-PT" sz="1400" b="1">
                          <a:effectLst/>
                        </a:rPr>
                        <a:t>Est. 2</a:t>
                      </a:r>
                      <a:endParaRPr lang="pt-PT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pt-PT" sz="1400" b="1" dirty="0">
                          <a:effectLst/>
                        </a:rPr>
                        <a:t>(-4; 4)</a:t>
                      </a:r>
                      <a:endParaRPr lang="pt-PT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510" algn="l"/>
                        </a:tabLst>
                      </a:pPr>
                      <a:r>
                        <a:rPr lang="pt-PT" sz="1400" b="1" dirty="0">
                          <a:effectLst/>
                        </a:rPr>
                        <a:t>(2, 1)</a:t>
                      </a:r>
                      <a:endParaRPr lang="pt-PT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810955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/>
              <p:cNvSpPr txBox="1"/>
              <p:nvPr/>
            </p:nvSpPr>
            <p:spPr>
              <a:xfrm>
                <a:off x="4934987" y="5016258"/>
                <a:ext cx="365734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1400" b="1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1400" b="1" i="1" dirty="0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pt-PT" sz="1400" b="1" i="1" dirty="0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pt-PT" sz="1400" b="1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PT" sz="1400" b="1" i="1" dirty="0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pt-PT" sz="14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1400" b="1" i="1" dirty="0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pt-PT" sz="1400" b="1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PT" sz="1400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pt-PT" sz="1400" b="1" i="1" dirty="0" smtClean="0">
                          <a:latin typeface="Cambria Math" panose="02040503050406030204" pitchFamily="18" charset="0"/>
                        </a:rPr>
                        <m:t> =&gt;</m:t>
                      </m:r>
                      <m:r>
                        <a:rPr lang="pt-PT" sz="1400" b="1" i="1" dirty="0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pt-PT" sz="14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1400" b="1" i="1" dirty="0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pt-PT" sz="1400" b="1" i="1" dirty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pt-PT" sz="1400" b="1" i="1" dirty="0" smtClean="0"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pt-PT" sz="1400" b="1" dirty="0"/>
              </a:p>
            </p:txBody>
          </p:sp>
        </mc:Choice>
        <mc:Fallback xmlns="">
          <p:sp>
            <p:nvSpPr>
              <p:cNvPr id="15" name="CaixaDe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987" y="5016258"/>
                <a:ext cx="3657343" cy="307777"/>
              </a:xfrm>
              <a:prstGeom prst="rect">
                <a:avLst/>
              </a:prstGeom>
              <a:blipFill>
                <a:blip r:embed="rId11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Á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8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666"/>
    </mc:Choice>
    <mc:Fallback xmlns="">
      <p:transition spd="slow" advTm="378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4927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PT" sz="1800" b="1" dirty="0" smtClean="0">
                <a:latin typeface="Arial" pitchFamily="34" charset="0"/>
                <a:cs typeface="Arial" pitchFamily="34" charset="0"/>
              </a:rPr>
              <a:t>ISEG – CURSO DE MAEG 2018/19 - INVESTIGAÇÃO OPERACIONAL II</a:t>
            </a:r>
            <a:endParaRPr lang="en-GB" sz="1800" b="1" dirty="0" smtClean="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1" name="Subtítulo 3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467544" y="572299"/>
                <a:ext cx="8208912" cy="5976664"/>
              </a:xfrm>
            </p:spPr>
            <p:txBody>
              <a:bodyPr/>
              <a:lstStyle/>
              <a:p>
                <a:pPr algn="just"/>
                <a:endParaRPr lang="pt-PT" alt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pt-PT" altLang="pt-PT" sz="1400" b="1" i="1" dirty="0" smtClean="0">
                  <a:solidFill>
                    <a:schemeClr val="tx1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altLang="pt-PT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PT" altLang="pt-PT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𝑪𝑭</m:t>
                          </m:r>
                        </m:e>
                        <m:sub>
                          <m:r>
                            <a:rPr lang="pt-PT" altLang="pt-PT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𝒊</m:t>
                          </m:r>
                        </m:sub>
                      </m:sSub>
                      <m:r>
                        <a:rPr lang="pt-PT" altLang="pt-PT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pt-PT" altLang="pt-PT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PT" altLang="pt-PT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𝑸</m:t>
                          </m:r>
                        </m:e>
                        <m:sub>
                          <m:r>
                            <a:rPr lang="pt-PT" altLang="pt-PT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𝒊</m:t>
                          </m:r>
                        </m:sub>
                      </m:sSub>
                      <m:d>
                        <m:dPr>
                          <m:ctrlPr>
                            <a:rPr lang="pt-PT" altLang="pt-PT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pt-PT" altLang="pt-PT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𝟗</m:t>
                          </m:r>
                          <m:r>
                            <a:rPr lang="pt-PT" altLang="pt-PT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𝟎𝟎</m:t>
                          </m:r>
                          <m:r>
                            <a:rPr lang="pt-PT" altLang="pt-PT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PT" altLang="pt-PT" sz="1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pt-PT" altLang="pt-PT" sz="1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pt-PT" altLang="pt-PT" sz="1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pt-PT" altLang="pt-PT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pt-PT" altLang="pt-PT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𝟏𝟎𝟎</m:t>
                          </m:r>
                          <m:r>
                            <a:rPr lang="pt-PT" altLang="pt-PT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pt-PT" altLang="pt-PT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𝟓𝟎</m:t>
                          </m:r>
                        </m:e>
                      </m:d>
                      <m:r>
                        <a:rPr lang="pt-PT" altLang="pt-PT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PT" altLang="pt-PT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𝟕𝟓𝟎</m:t>
                      </m:r>
                      <m:sSub>
                        <m:sSubPr>
                          <m:ctrlPr>
                            <a:rPr lang="pt-PT" altLang="pt-PT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PT" altLang="pt-PT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𝑸</m:t>
                          </m:r>
                        </m:e>
                        <m:sub>
                          <m:r>
                            <a:rPr lang="pt-PT" altLang="pt-PT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𝒊</m:t>
                          </m:r>
                        </m:sub>
                      </m:sSub>
                      <m:r>
                        <a:rPr lang="pt-PT" altLang="pt-PT" sz="1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sSubSup>
                        <m:sSubSupPr>
                          <m:ctrlPr>
                            <a:rPr lang="pt-PT" altLang="pt-PT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pt-PT" altLang="pt-PT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𝑸</m:t>
                          </m:r>
                        </m:e>
                        <m:sub>
                          <m:r>
                            <a:rPr lang="pt-PT" altLang="pt-PT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𝒊</m:t>
                          </m:r>
                        </m:sub>
                        <m:sup>
                          <m:r>
                            <a:rPr lang="pt-PT" altLang="pt-PT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pt-PT" altLang="pt-PT" sz="1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pt-PT" altLang="pt-PT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pt-PT" alt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PT" alt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𝝏</m:t>
                        </m:r>
                        <m:sSub>
                          <m:sSubPr>
                            <m:ctrlPr>
                              <a:rPr lang="pt-PT" alt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pt-PT" altLang="pt-P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𝑪𝑭</m:t>
                            </m:r>
                          </m:e>
                          <m:sub>
                            <m:r>
                              <a:rPr lang="pt-PT" altLang="pt-P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𝒊</m:t>
                            </m:r>
                          </m:sub>
                        </m:sSub>
                      </m:num>
                      <m:den>
                        <m:r>
                          <a:rPr lang="pt-PT" alt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𝝏</m:t>
                        </m:r>
                        <m:sSub>
                          <m:sSubPr>
                            <m:ctrlPr>
                              <a:rPr lang="pt-PT" alt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pt-PT" alt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pt-PT" altLang="pt-PT" sz="1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𝒊</m:t>
                            </m:r>
                          </m:sub>
                        </m:sSub>
                      </m:den>
                    </m:f>
                    <m:r>
                      <a:rPr lang="pt-PT" altLang="pt-PT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𝟕𝟓</m:t>
                    </m:r>
                    <m:r>
                      <a:rPr lang="pt-PT" altLang="pt-PT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  <m:r>
                      <a:rPr lang="pt-PT" altLang="pt-PT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PT" altLang="pt-PT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sSub>
                      <m:sSubPr>
                        <m:ctrlPr>
                          <a:rPr lang="pt-PT" alt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𝒊</m:t>
                        </m:r>
                      </m:sub>
                    </m:sSub>
                    <m:r>
                      <a:rPr lang="pt-PT" altLang="pt-PT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</m:oMath>
                </a14:m>
                <a:r>
                  <a:rPr lang="pt-PT" altLang="pt-PT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e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alt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alt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𝒊</m:t>
                        </m:r>
                      </m:sub>
                      <m:sup>
                        <m:r>
                          <a:rPr lang="pt-PT" alt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r>
                      <a:rPr lang="pt-PT" altLang="pt-PT" sz="1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pt-PT" alt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PT" alt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𝟕𝟓𝟎</m:t>
                        </m:r>
                      </m:num>
                      <m:den>
                        <m:r>
                          <a:rPr lang="pt-PT" alt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  <m:r>
                      <a:rPr lang="pt-PT" altLang="pt-P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𝟑𝟕𝟓</m:t>
                    </m:r>
                  </m:oMath>
                </a14:m>
                <a:endParaRPr lang="pt-PT" altLang="pt-PT" sz="1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pt-PT" alt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 produções </a:t>
                </a:r>
                <a:r>
                  <a:rPr lang="pt-PT" alt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óptimas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são então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𝒊</m:t>
                        </m:r>
                      </m:sub>
                      <m:sup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𝟑𝟕𝟓</m:t>
                    </m:r>
                  </m:oMath>
                </a14:m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𝒋</m:t>
                        </m:r>
                      </m:sub>
                      <m:sup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𝟏𝟎𝟎</m:t>
                    </m:r>
                  </m:oMath>
                </a14:m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alt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(se </a:t>
                </a:r>
                <a14:m>
                  <m:oMath xmlns:m="http://schemas.openxmlformats.org/officeDocument/2006/math">
                    <m:r>
                      <a:rPr lang="pt-PT" altLang="pt-PT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𝒊</m:t>
                    </m:r>
                    <m:r>
                      <a:rPr lang="pt-PT" altLang="pt-PT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</m:oMath>
                </a14:m>
                <a:r>
                  <a:rPr lang="pt-PT" alt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então </a:t>
                </a:r>
                <a14:m>
                  <m:oMath xmlns:m="http://schemas.openxmlformats.org/officeDocument/2006/math">
                    <m:r>
                      <a:rPr lang="pt-PT" altLang="pt-PT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𝒋</m:t>
                    </m:r>
                    <m:r>
                      <a:rPr lang="pt-PT" altLang="pt-PT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</m:oMath>
                </a14:m>
                <a:r>
                  <a:rPr lang="pt-PT" alt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e se </a:t>
                </a:r>
                <a14:m>
                  <m:oMath xmlns:m="http://schemas.openxmlformats.org/officeDocument/2006/math">
                    <m:r>
                      <a:rPr lang="pt-PT" altLang="pt-PT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𝒊</m:t>
                    </m:r>
                    <m:r>
                      <a:rPr lang="pt-PT" altLang="pt-PT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</m:oMath>
                </a14:m>
                <a:r>
                  <a:rPr lang="pt-PT" alt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então </a:t>
                </a:r>
                <a14:m>
                  <m:oMath xmlns:m="http://schemas.openxmlformats.org/officeDocument/2006/math">
                    <m:r>
                      <a:rPr lang="pt-PT" altLang="pt-PT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𝒋</m:t>
                    </m:r>
                    <m:r>
                      <a:rPr lang="pt-PT" altLang="pt-PT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</m:oMath>
                </a14:m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o preço de equilíbrio é </a:t>
                </a:r>
                <a14:m>
                  <m:oMath xmlns:m="http://schemas.openxmlformats.org/officeDocument/2006/math">
                    <m:r>
                      <a:rPr lang="pt-PT" altLang="pt-PT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r>
                      <a:rPr lang="pt-PT" altLang="pt-PT" sz="12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𝟗𝟎𝟎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𝒊</m:t>
                        </m:r>
                      </m:sub>
                    </m:sSub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𝒋</m:t>
                        </m:r>
                      </m:sub>
                    </m:sSub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𝟗𝟎𝟎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𝟑𝟕𝟓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𝟏𝟎𝟎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𝟒𝟐𝟓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 os cash-flows anuais são  </a:t>
                </a:r>
              </a:p>
              <a:p>
                <a:pPr algn="just"/>
                <a:endParaRPr lang="pt-PT" alt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𝑪𝑭</m:t>
                        </m:r>
                      </m:e>
                      <m:sub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𝒊</m:t>
                        </m:r>
                      </m:sub>
                    </m:sSub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𝟑𝟕𝟓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∗(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𝟒𝟐𝟓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𝟓𝟎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)=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𝟏𝟒𝟎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𝟔𝟐𝟓</m:t>
                    </m:r>
                  </m:oMath>
                </a14:m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alt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U$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𝑪𝑭</m:t>
                        </m:r>
                      </m:e>
                      <m:sub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𝒋</m:t>
                        </m:r>
                      </m:sub>
                    </m:sSub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∗</m:t>
                    </m:r>
                    <m:d>
                      <m:dPr>
                        <m:ctrlP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𝟒𝟐𝟓</m:t>
                        </m:r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</m:t>
                        </m:r>
                      </m:e>
                    </m:d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𝟑𝟕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𝟓𝟎𝟎</m:t>
                    </m:r>
                  </m:oMath>
                </a14:m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alt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U$</a:t>
                </a:r>
              </a:p>
              <a:p>
                <a:pPr algn="just"/>
                <a:endParaRPr lang="pt-PT" alt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Vindo para valores líquidos depois de investimentos os seguintes</a:t>
                </a:r>
              </a:p>
              <a:p>
                <a:pPr algn="just"/>
                <a:endParaRPr lang="pt-PT" alt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𝑽</m:t>
                        </m:r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𝑨</m:t>
                        </m:r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𝑳</m:t>
                        </m:r>
                      </m:e>
                      <m:sub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𝑮𝒊</m:t>
                        </m:r>
                      </m:sub>
                    </m:sSub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𝟑𝟎𝟎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𝟖𝟏𝟐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𝟓𝟎𝟎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𝟒𝟖𝟕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𝟓</m:t>
                    </m:r>
                  </m:oMath>
                </a14:m>
                <a:r>
                  <a:rPr lang="pt-PT" altLang="pt-PT" sz="1200" b="1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pt-PT" alt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mil U$</a:t>
                </a:r>
                <a:endParaRPr lang="pt-PT" altLang="pt-PT" sz="1200" b="1" i="1" dirty="0" smtClean="0">
                  <a:solidFill>
                    <a:schemeClr val="tx1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𝑽</m:t>
                        </m:r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𝑨</m:t>
                        </m:r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𝑳</m:t>
                        </m:r>
                      </m:e>
                      <m:sub>
                        <m:r>
                          <a:rPr lang="pt-PT" alt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𝑷</m:t>
                        </m:r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𝒋</m:t>
                        </m:r>
                      </m:sub>
                    </m:sSub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𝟏𝟎𝟎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𝟕𝟓𝟎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𝟑𝟓𝟎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</m:oMath>
                </a14:m>
                <a:r>
                  <a:rPr lang="pt-PT" alt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mil U$</a:t>
                </a:r>
              </a:p>
              <a:p>
                <a:endParaRPr lang="pt-PT" altLang="pt-PT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Esta situação gera dois ramos, um com a fábrica grande pela empresa 1 e uma fábrica pequena pela empresa 2, e vice-versa.</a:t>
                </a:r>
              </a:p>
              <a:p>
                <a:pPr algn="just"/>
                <a:endParaRPr lang="pt-PT" alt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Considerando </a:t>
                </a:r>
                <a:r>
                  <a:rPr lang="pt-PT" alt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que a inexistência de investimento implica para qualquer das empresa valores nulos, tem-se seguinte tabela para os 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VAL </a:t>
                </a:r>
                <a:r>
                  <a:rPr lang="pt-PT" alt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associados a cada par de estratégias:</a:t>
                </a:r>
              </a:p>
              <a:p>
                <a:pPr algn="just"/>
                <a:endParaRPr lang="pt-PT" alt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51" name="Subtítulo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467544" y="572299"/>
                <a:ext cx="8208912" cy="5976664"/>
              </a:xfrm>
              <a:blipFill>
                <a:blip r:embed="rId2"/>
                <a:stretch>
                  <a:fillRect l="-74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Marcador de Posição do Número do Diapositivo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402BA0-ACAB-4569-B569-317A36446D29}" type="slidenum">
              <a:rPr lang="en-GB" altLang="pt-PT" smtClean="0"/>
              <a:pPr>
                <a:defRPr/>
              </a:pPr>
              <a:t>19</a:t>
            </a:fld>
            <a:endParaRPr lang="en-GB" altLang="pt-PT"/>
          </a:p>
        </p:txBody>
      </p:sp>
    </p:spTree>
    <p:extLst>
      <p:ext uri="{BB962C8B-B14F-4D97-AF65-F5344CB8AC3E}">
        <p14:creationId xmlns:p14="http://schemas.microsoft.com/office/powerpoint/2010/main" val="151921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o 3"/>
          <p:cNvGraphicFramePr>
            <a:graphicFrameLocks noChangeAspect="1"/>
          </p:cNvGraphicFramePr>
          <p:nvPr>
            <p:extLst/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96" name="Equação" r:id="rId4" imgW="114120" imgH="215640" progId="Equation.3">
                  <p:embed/>
                </p:oleObj>
              </mc:Choice>
              <mc:Fallback>
                <p:oleObj name="Equação" r:id="rId4" imgW="114120" imgH="215640" progId="Equation.3">
                  <p:embed/>
                  <p:pic>
                    <p:nvPicPr>
                      <p:cNvPr id="4" name="Objecto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o 2"/>
          <p:cNvGraphicFramePr>
            <a:graphicFrameLocks noChangeAspect="1"/>
          </p:cNvGraphicFramePr>
          <p:nvPr>
            <p:extLst/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97" name="Equação" r:id="rId6" imgW="114120" imgH="215640" progId="Equation.3">
                  <p:embed/>
                </p:oleObj>
              </mc:Choice>
              <mc:Fallback>
                <p:oleObj name="Equação" r:id="rId6" imgW="114120" imgH="215640" progId="Equation.3">
                  <p:embed/>
                  <p:pic>
                    <p:nvPicPr>
                      <p:cNvPr id="3" name="Objecto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676456" y="597556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2" name="Retângulo 1"/>
          <p:cNvSpPr/>
          <p:nvPr/>
        </p:nvSpPr>
        <p:spPr>
          <a:xfrm>
            <a:off x="611561" y="620688"/>
            <a:ext cx="79928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PT" alt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PT" altLang="pt-PT" sz="1200" dirty="0">
                <a:latin typeface="Arial" panose="020B0604020202020204" pitchFamily="34" charset="0"/>
                <a:cs typeface="Arial" panose="020B0604020202020204" pitchFamily="34" charset="0"/>
              </a:rPr>
              <a:t>			                 </a:t>
            </a:r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pt-PT" alt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Empresa 2</a:t>
            </a:r>
          </a:p>
          <a:p>
            <a:pPr algn="just"/>
            <a:endParaRPr lang="pt-PT" alt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PT" alt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PT" alt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PT" altLang="pt-PT" sz="12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pt-PT" altLang="pt-PT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PT" altLang="pt-PT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Empresa </a:t>
            </a:r>
            <a:r>
              <a:rPr lang="pt-PT" alt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just"/>
            <a:endParaRPr lang="pt-PT" altLang="pt-PT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PT" alt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PT" altLang="pt-PT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PT" altLang="pt-PT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PT" altLang="pt-PT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PT" altLang="pt-PT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Verifica-se </a:t>
            </a:r>
            <a:r>
              <a:rPr lang="pt-PT" altLang="pt-PT" sz="1200" dirty="0">
                <a:latin typeface="Arial" panose="020B0604020202020204" pitchFamily="34" charset="0"/>
                <a:cs typeface="Arial" panose="020B0604020202020204" pitchFamily="34" charset="0"/>
              </a:rPr>
              <a:t>que se a escolha fosse simultânea, o ponto (</a:t>
            </a:r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pt-PT" altLang="pt-PT" sz="1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pt-PT" altLang="pt-PT" sz="1200" dirty="0">
                <a:latin typeface="Arial" panose="020B0604020202020204" pitchFamily="34" charset="0"/>
                <a:cs typeface="Arial" panose="020B0604020202020204" pitchFamily="34" charset="0"/>
              </a:rPr>
              <a:t>), correspondente a uma fábrica pequena para cada empresa, seria um </a:t>
            </a:r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ponto </a:t>
            </a:r>
            <a:r>
              <a:rPr lang="pt-PT" altLang="pt-PT" sz="12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PT" altLang="pt-PT" sz="1200" dirty="0" err="1">
                <a:latin typeface="Arial" panose="020B0604020202020204" pitchFamily="34" charset="0"/>
                <a:cs typeface="Arial" panose="020B0604020202020204" pitchFamily="34" charset="0"/>
              </a:rPr>
              <a:t>equlíbrio</a:t>
            </a:r>
            <a:r>
              <a:rPr lang="pt-PT" altLang="pt-PT" sz="12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PT" altLang="pt-PT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Nash</a:t>
            </a:r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mas não é um equilíbrio dominante.</a:t>
            </a:r>
          </a:p>
          <a:p>
            <a:pPr algn="just"/>
            <a:endParaRPr lang="pt-PT" alt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Ainda no âmbito de um jogo estático, como a estratégia Fábrica </a:t>
            </a:r>
            <a:r>
              <a:rPr lang="pt-PT" altLang="pt-PT" sz="12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rande para cada um dos jogadores é estritamente dominada, podemos eliminá-la (a este processo chama-se </a:t>
            </a:r>
            <a:r>
              <a:rPr lang="pt-PT" altLang="pt-PT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Dominância estrita iterada</a:t>
            </a:r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), ficando apenas uma </a:t>
            </a:r>
            <a:r>
              <a:rPr lang="pt-PT" altLang="pt-PT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bi-matriz</a:t>
            </a:r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2x2, isto é:</a:t>
            </a:r>
            <a:endParaRPr lang="pt-PT" altLang="pt-PT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PT" alt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pt-PT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				Empresa 2</a:t>
            </a:r>
          </a:p>
          <a:p>
            <a:pPr algn="just"/>
            <a:endParaRPr lang="pt-PT" alt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PT" altLang="pt-PT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PT" altLang="pt-PT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Empresa 1</a:t>
            </a:r>
            <a:endParaRPr lang="pt-PT" altLang="pt-PT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PT" altLang="pt-PT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PT" altLang="pt-PT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PT" altLang="pt-PT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pt-PT" altLang="pt-PT" sz="1200" dirty="0">
                <a:latin typeface="Arial" panose="020B0604020202020204" pitchFamily="34" charset="0"/>
                <a:cs typeface="Arial" panose="020B0604020202020204" pitchFamily="34" charset="0"/>
              </a:rPr>
              <a:t>entanto, como foi referido no enunciado, a </a:t>
            </a:r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Empresa </a:t>
            </a:r>
            <a:r>
              <a:rPr lang="pt-PT" altLang="pt-PT" sz="1200" dirty="0">
                <a:latin typeface="Arial" panose="020B0604020202020204" pitchFamily="34" charset="0"/>
                <a:cs typeface="Arial" panose="020B0604020202020204" pitchFamily="34" charset="0"/>
              </a:rPr>
              <a:t>1 é a primeira a escolher, e a </a:t>
            </a:r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Empresa </a:t>
            </a:r>
            <a:r>
              <a:rPr lang="pt-PT" altLang="pt-PT" sz="1200" dirty="0">
                <a:latin typeface="Arial" panose="020B0604020202020204" pitchFamily="34" charset="0"/>
                <a:cs typeface="Arial" panose="020B0604020202020204" pitchFamily="34" charset="0"/>
              </a:rPr>
              <a:t>2 decide face ao resultado da </a:t>
            </a:r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Empresa </a:t>
            </a:r>
            <a:r>
              <a:rPr lang="pt-PT" altLang="pt-PT" sz="1200" dirty="0">
                <a:latin typeface="Arial" panose="020B0604020202020204" pitchFamily="34" charset="0"/>
                <a:cs typeface="Arial" panose="020B0604020202020204" pitchFamily="34" charset="0"/>
              </a:rPr>
              <a:t>1, tornando o jogo sequencial. A representação na forma extensiva, ou em árvore, permite mais facilmente aprender a dinâmica do jogo e encontrar facilmente a solução através de retro indução (</a:t>
            </a:r>
            <a:r>
              <a:rPr lang="pt-PT" altLang="pt-PT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backward</a:t>
            </a:r>
            <a:r>
              <a:rPr lang="pt-PT" altLang="pt-PT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pt-PT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induction</a:t>
            </a:r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). A árvore do jogo e a solução encontram-se na página seguinte.</a:t>
            </a:r>
            <a:r>
              <a:rPr lang="pt-PT" altLang="pt-PT" sz="12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4853"/>
              </p:ext>
            </p:extLst>
          </p:nvPr>
        </p:nvGraphicFramePr>
        <p:xfrm>
          <a:off x="1547664" y="1122487"/>
          <a:ext cx="691276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2662">
                  <a:extLst>
                    <a:ext uri="{9D8B030D-6E8A-4147-A177-3AD203B41FA5}">
                      <a16:colId xmlns:a16="http://schemas.microsoft.com/office/drawing/2014/main" val="553859046"/>
                    </a:ext>
                  </a:extLst>
                </a:gridCol>
                <a:gridCol w="1467738">
                  <a:extLst>
                    <a:ext uri="{9D8B030D-6E8A-4147-A177-3AD203B41FA5}">
                      <a16:colId xmlns:a16="http://schemas.microsoft.com/office/drawing/2014/main" val="3303070634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1889451217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486974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PT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(Valores em milhares U$)</a:t>
                      </a:r>
                      <a:endParaRPr lang="pt-PT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Não Investir (N)</a:t>
                      </a:r>
                      <a:endParaRPr lang="pt-PT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Fábrica Pequena (P)</a:t>
                      </a:r>
                      <a:endParaRPr lang="pt-PT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Fábrica Grande (G)</a:t>
                      </a:r>
                      <a:endParaRPr lang="pt-PT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1559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Não Investir (N)</a:t>
                      </a:r>
                      <a:endParaRPr lang="pt-PT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(0; 0)</a:t>
                      </a:r>
                      <a:endParaRPr lang="pt-PT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(0; 400,0)</a:t>
                      </a:r>
                      <a:endParaRPr lang="pt-PT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(0; 312,5)</a:t>
                      </a:r>
                      <a:endParaRPr lang="pt-PT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9570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Fábrica Pequena (P)</a:t>
                      </a:r>
                      <a:endParaRPr lang="pt-PT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(400,0; 0)</a:t>
                      </a:r>
                      <a:endParaRPr lang="pt-PT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(200; 200)</a:t>
                      </a:r>
                      <a:endParaRPr lang="pt-PT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(-350,0; -487,0)</a:t>
                      </a:r>
                      <a:endParaRPr lang="pt-PT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8630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Fábrica Grande (G)</a:t>
                      </a:r>
                      <a:endParaRPr lang="pt-PT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(312,5; 0)</a:t>
                      </a:r>
                      <a:endParaRPr lang="pt-PT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(-487,0; -350,0)</a:t>
                      </a:r>
                      <a:endParaRPr lang="pt-PT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(-1</a:t>
                      </a:r>
                      <a:r>
                        <a:rPr lang="pt-PT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694,4</a:t>
                      </a:r>
                      <a:r>
                        <a:rPr lang="pt-PT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-1</a:t>
                      </a:r>
                      <a:r>
                        <a:rPr lang="pt-PT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694,4</a:t>
                      </a:r>
                      <a:r>
                        <a:rPr lang="pt-PT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pt-PT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5575656"/>
                  </a:ext>
                </a:extLst>
              </a:tr>
            </a:tbl>
          </a:graphicData>
        </a:graphic>
      </p:graphicFrame>
      <p:sp>
        <p:nvSpPr>
          <p:cNvPr id="8" name="Título 1"/>
          <p:cNvSpPr txBox="1">
            <a:spLocks/>
          </p:cNvSpPr>
          <p:nvPr/>
        </p:nvSpPr>
        <p:spPr>
          <a:xfrm>
            <a:off x="0" y="0"/>
            <a:ext cx="9144000" cy="5492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t-PT" sz="1800" b="1" smtClean="0">
                <a:latin typeface="Arial" pitchFamily="34" charset="0"/>
                <a:cs typeface="Arial" pitchFamily="34" charset="0"/>
              </a:rPr>
              <a:t>ISEG – CURSO DE MAEG 2018/19 - INVESTIGAÇÃO OPERACIONAL II</a:t>
            </a:r>
            <a:endParaRPr lang="en-GB" sz="1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836D53-F501-4FB7-87C6-763F36FBA10E}" type="slidenum">
              <a:rPr lang="en-GB" altLang="pt-PT" smtClean="0"/>
              <a:pPr>
                <a:defRPr/>
              </a:pPr>
              <a:t>20</a:t>
            </a:fld>
            <a:endParaRPr lang="en-GB" altLang="pt-PT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367511"/>
              </p:ext>
            </p:extLst>
          </p:nvPr>
        </p:nvGraphicFramePr>
        <p:xfrm>
          <a:off x="1748830" y="4365104"/>
          <a:ext cx="5760639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0213">
                  <a:extLst>
                    <a:ext uri="{9D8B030D-6E8A-4147-A177-3AD203B41FA5}">
                      <a16:colId xmlns:a16="http://schemas.microsoft.com/office/drawing/2014/main" val="1214194684"/>
                    </a:ext>
                  </a:extLst>
                </a:gridCol>
                <a:gridCol w="1920213">
                  <a:extLst>
                    <a:ext uri="{9D8B030D-6E8A-4147-A177-3AD203B41FA5}">
                      <a16:colId xmlns:a16="http://schemas.microsoft.com/office/drawing/2014/main" val="3048047855"/>
                    </a:ext>
                  </a:extLst>
                </a:gridCol>
                <a:gridCol w="1920213">
                  <a:extLst>
                    <a:ext uri="{9D8B030D-6E8A-4147-A177-3AD203B41FA5}">
                      <a16:colId xmlns:a16="http://schemas.microsoft.com/office/drawing/2014/main" val="2472347887"/>
                    </a:ext>
                  </a:extLst>
                </a:gridCol>
              </a:tblGrid>
              <a:tr h="223354">
                <a:tc>
                  <a:txBody>
                    <a:bodyPr/>
                    <a:lstStyle/>
                    <a:p>
                      <a:r>
                        <a:rPr lang="pt-PT" sz="1400" dirty="0" smtClean="0"/>
                        <a:t>(Valores em milhares)</a:t>
                      </a:r>
                      <a:endParaRPr lang="pt-P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1400" dirty="0" smtClean="0"/>
                        <a:t>Não Investir (N)</a:t>
                      </a:r>
                      <a:endParaRPr lang="pt-P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1400" dirty="0" smtClean="0"/>
                        <a:t>Fábrica</a:t>
                      </a:r>
                      <a:r>
                        <a:rPr lang="pt-PT" sz="1400" baseline="0" dirty="0" smtClean="0"/>
                        <a:t> Pequena (P)</a:t>
                      </a:r>
                      <a:endParaRPr lang="pt-PT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9271187"/>
                  </a:ext>
                </a:extLst>
              </a:tr>
              <a:tr h="221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Não Investir (N)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/>
                        <a:t>(0; 0)</a:t>
                      </a:r>
                      <a:endParaRPr lang="pt-PT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/>
                        <a:t>(0; 400)</a:t>
                      </a:r>
                      <a:endParaRPr lang="pt-PT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7342790"/>
                  </a:ext>
                </a:extLst>
              </a:tr>
              <a:tr h="223354">
                <a:tc>
                  <a:txBody>
                    <a:bodyPr/>
                    <a:lstStyle/>
                    <a:p>
                      <a:r>
                        <a:rPr lang="pt-PT" sz="12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Fábrica Pequena (P)</a:t>
                      </a:r>
                      <a:endParaRPr lang="pt-PT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/>
                        <a:t>(400; 0)</a:t>
                      </a:r>
                      <a:endParaRPr lang="pt-PT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/>
                        <a:t>(200; 200)</a:t>
                      </a:r>
                      <a:endParaRPr lang="pt-PT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3883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596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o 3"/>
          <p:cNvGraphicFramePr>
            <a:graphicFrameLocks noChangeAspect="1"/>
          </p:cNvGraphicFramePr>
          <p:nvPr>
            <p:extLst/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18" name="Equação" r:id="rId4" imgW="114120" imgH="215640" progId="Equation.3">
                  <p:embed/>
                </p:oleObj>
              </mc:Choice>
              <mc:Fallback>
                <p:oleObj name="Equação" r:id="rId4" imgW="114120" imgH="215640" progId="Equation.3">
                  <p:embed/>
                  <p:pic>
                    <p:nvPicPr>
                      <p:cNvPr id="4" name="Objecto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o 2"/>
          <p:cNvGraphicFramePr>
            <a:graphicFrameLocks noChangeAspect="1"/>
          </p:cNvGraphicFramePr>
          <p:nvPr>
            <p:extLst/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19" name="Equação" r:id="rId6" imgW="114120" imgH="215640" progId="Equation.3">
                  <p:embed/>
                </p:oleObj>
              </mc:Choice>
              <mc:Fallback>
                <p:oleObj name="Equação" r:id="rId6" imgW="114120" imgH="215640" progId="Equation.3">
                  <p:embed/>
                  <p:pic>
                    <p:nvPicPr>
                      <p:cNvPr id="3" name="Objecto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676456" y="597556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cxnSp>
        <p:nvCxnSpPr>
          <p:cNvPr id="7" name="Conexão recta 6"/>
          <p:cNvCxnSpPr/>
          <p:nvPr/>
        </p:nvCxnSpPr>
        <p:spPr>
          <a:xfrm flipV="1">
            <a:off x="1522058" y="1863407"/>
            <a:ext cx="954005" cy="92295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xão recta 10"/>
          <p:cNvCxnSpPr/>
          <p:nvPr/>
        </p:nvCxnSpPr>
        <p:spPr>
          <a:xfrm flipV="1">
            <a:off x="3078705" y="1298187"/>
            <a:ext cx="2047959" cy="34856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xão recta 11"/>
          <p:cNvCxnSpPr/>
          <p:nvPr/>
        </p:nvCxnSpPr>
        <p:spPr>
          <a:xfrm>
            <a:off x="3075344" y="1768057"/>
            <a:ext cx="2041044" cy="1578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1463660" y="3067135"/>
            <a:ext cx="954006" cy="101741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cta 13"/>
          <p:cNvCxnSpPr/>
          <p:nvPr/>
        </p:nvCxnSpPr>
        <p:spPr>
          <a:xfrm flipV="1">
            <a:off x="3088325" y="4133927"/>
            <a:ext cx="2096845" cy="1279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cta 14"/>
          <p:cNvCxnSpPr/>
          <p:nvPr/>
        </p:nvCxnSpPr>
        <p:spPr>
          <a:xfrm>
            <a:off x="3190135" y="4220806"/>
            <a:ext cx="2010856" cy="30248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ixaDeTexto 35"/>
          <p:cNvSpPr txBox="1"/>
          <p:nvPr/>
        </p:nvSpPr>
        <p:spPr>
          <a:xfrm>
            <a:off x="5161357" y="3195753"/>
            <a:ext cx="1608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rgbClr val="FF0000"/>
                </a:solidFill>
              </a:rPr>
              <a:t>- </a:t>
            </a:r>
            <a:r>
              <a:rPr lang="pt-PT" sz="1400" b="1" dirty="0">
                <a:solidFill>
                  <a:srgbClr val="FF0000"/>
                </a:solidFill>
              </a:rPr>
              <a:t>3</a:t>
            </a:r>
            <a:r>
              <a:rPr lang="pt-PT" sz="1400" b="1" dirty="0" smtClean="0">
                <a:solidFill>
                  <a:srgbClr val="FF0000"/>
                </a:solidFill>
              </a:rPr>
              <a:t>50            </a:t>
            </a:r>
            <a:r>
              <a:rPr lang="pt-PT" sz="1400" b="1" dirty="0" smtClean="0"/>
              <a:t>- 487</a:t>
            </a:r>
            <a:endParaRPr lang="pt-PT" sz="1400" b="1" dirty="0"/>
          </a:p>
        </p:txBody>
      </p:sp>
      <p:sp>
        <p:nvSpPr>
          <p:cNvPr id="37" name="CaixaDeTexto 36"/>
          <p:cNvSpPr txBox="1"/>
          <p:nvPr/>
        </p:nvSpPr>
        <p:spPr>
          <a:xfrm>
            <a:off x="5248095" y="2075301"/>
            <a:ext cx="1613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rgbClr val="FF0000"/>
                </a:solidFill>
              </a:rPr>
              <a:t>  0</a:t>
            </a:r>
            <a:r>
              <a:rPr lang="pt-PT" sz="1400" b="1" dirty="0" smtClean="0"/>
              <a:t>              312,5</a:t>
            </a:r>
            <a:endParaRPr lang="pt-PT" sz="1400" b="1" dirty="0"/>
          </a:p>
        </p:txBody>
      </p:sp>
      <p:sp>
        <p:nvSpPr>
          <p:cNvPr id="38" name="CaixaDeTexto 37"/>
          <p:cNvSpPr txBox="1"/>
          <p:nvPr/>
        </p:nvSpPr>
        <p:spPr>
          <a:xfrm>
            <a:off x="5314202" y="1147594"/>
            <a:ext cx="1729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rgbClr val="FF0000"/>
                </a:solidFill>
              </a:rPr>
              <a:t>0                  </a:t>
            </a:r>
            <a:r>
              <a:rPr lang="pt-PT" sz="1400" b="1" dirty="0" smtClean="0"/>
              <a:t>0</a:t>
            </a:r>
            <a:endParaRPr lang="pt-PT" sz="1400" b="1" dirty="0"/>
          </a:p>
        </p:txBody>
      </p:sp>
      <p:sp>
        <p:nvSpPr>
          <p:cNvPr id="43" name="CaixaDeTexto 42"/>
          <p:cNvSpPr txBox="1"/>
          <p:nvPr/>
        </p:nvSpPr>
        <p:spPr>
          <a:xfrm>
            <a:off x="1709185" y="2049117"/>
            <a:ext cx="83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1754431" y="3220778"/>
            <a:ext cx="83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45" name="CaixaDeTexto 44"/>
          <p:cNvSpPr txBox="1"/>
          <p:nvPr/>
        </p:nvSpPr>
        <p:spPr>
          <a:xfrm>
            <a:off x="4064383" y="2433005"/>
            <a:ext cx="83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/>
            <a:r>
              <a:rPr lang="pt-PT" sz="1400" dirty="0" smtClean="0"/>
              <a:t>N</a:t>
            </a:r>
            <a:endParaRPr lang="pt-PT" sz="1400" dirty="0"/>
          </a:p>
        </p:txBody>
      </p:sp>
      <p:sp>
        <p:nvSpPr>
          <p:cNvPr id="46" name="CaixaDeTexto 45"/>
          <p:cNvSpPr txBox="1"/>
          <p:nvPr/>
        </p:nvSpPr>
        <p:spPr>
          <a:xfrm>
            <a:off x="4107201" y="2964277"/>
            <a:ext cx="83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G</a:t>
            </a:r>
          </a:p>
        </p:txBody>
      </p:sp>
      <p:sp>
        <p:nvSpPr>
          <p:cNvPr id="47" name="CaixaDeTexto 46"/>
          <p:cNvSpPr txBox="1"/>
          <p:nvPr/>
        </p:nvSpPr>
        <p:spPr>
          <a:xfrm>
            <a:off x="4168857" y="1520306"/>
            <a:ext cx="83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P</a:t>
            </a:r>
            <a:endParaRPr lang="pt-PT" sz="1400" dirty="0"/>
          </a:p>
        </p:txBody>
      </p:sp>
      <p:sp>
        <p:nvSpPr>
          <p:cNvPr id="48" name="CaixaDeTexto 47"/>
          <p:cNvSpPr txBox="1"/>
          <p:nvPr/>
        </p:nvSpPr>
        <p:spPr>
          <a:xfrm>
            <a:off x="4163708" y="4129540"/>
            <a:ext cx="83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G</a:t>
            </a:r>
            <a:endParaRPr lang="pt-PT" sz="1400" dirty="0"/>
          </a:p>
        </p:txBody>
      </p:sp>
      <p:sp>
        <p:nvSpPr>
          <p:cNvPr id="50" name="CaixaDeTexto 49"/>
          <p:cNvSpPr txBox="1"/>
          <p:nvPr/>
        </p:nvSpPr>
        <p:spPr>
          <a:xfrm>
            <a:off x="4942361" y="851719"/>
            <a:ext cx="19127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 smtClean="0">
                <a:solidFill>
                  <a:srgbClr val="FF0000"/>
                </a:solidFill>
              </a:rPr>
              <a:t>VAL </a:t>
            </a:r>
            <a:r>
              <a:rPr lang="pt-PT" sz="1200" b="1" dirty="0" err="1" smtClean="0">
                <a:solidFill>
                  <a:srgbClr val="FF0000"/>
                </a:solidFill>
              </a:rPr>
              <a:t>Emp</a:t>
            </a:r>
            <a:r>
              <a:rPr lang="pt-PT" sz="1200" b="1" dirty="0" smtClean="0">
                <a:solidFill>
                  <a:srgbClr val="FF0000"/>
                </a:solidFill>
              </a:rPr>
              <a:t> 1  </a:t>
            </a:r>
            <a:r>
              <a:rPr lang="pt-PT" sz="1200" b="1" dirty="0" smtClean="0"/>
              <a:t>VAL </a:t>
            </a:r>
            <a:r>
              <a:rPr lang="pt-PT" sz="1200" b="1" dirty="0" err="1" smtClean="0"/>
              <a:t>Emp</a:t>
            </a:r>
            <a:r>
              <a:rPr lang="pt-PT" sz="1200" b="1" dirty="0" smtClean="0"/>
              <a:t> 2   </a:t>
            </a:r>
            <a:r>
              <a:rPr lang="pt-PT" sz="1400" b="1" dirty="0" smtClean="0"/>
              <a:t>       </a:t>
            </a:r>
            <a:r>
              <a:rPr lang="pt-PT" sz="1400" b="1" dirty="0" smtClean="0">
                <a:solidFill>
                  <a:srgbClr val="FF0000"/>
                </a:solidFill>
              </a:rPr>
              <a:t>         </a:t>
            </a:r>
          </a:p>
          <a:p>
            <a:endParaRPr lang="pt-PT" sz="1400" dirty="0" smtClean="0"/>
          </a:p>
          <a:p>
            <a:r>
              <a:rPr lang="pt-PT" sz="1400" dirty="0" smtClean="0"/>
              <a:t>      </a:t>
            </a:r>
            <a:endParaRPr lang="pt-PT" sz="1400" dirty="0"/>
          </a:p>
          <a:p>
            <a:endParaRPr lang="pt-PT" sz="1400" dirty="0"/>
          </a:p>
        </p:txBody>
      </p:sp>
      <p:cxnSp>
        <p:nvCxnSpPr>
          <p:cNvPr id="27" name="Conexão recta 6"/>
          <p:cNvCxnSpPr/>
          <p:nvPr/>
        </p:nvCxnSpPr>
        <p:spPr>
          <a:xfrm flipV="1">
            <a:off x="1473544" y="2964277"/>
            <a:ext cx="926931" cy="24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ixaDeTexto 38"/>
          <p:cNvSpPr txBox="1"/>
          <p:nvPr/>
        </p:nvSpPr>
        <p:spPr>
          <a:xfrm>
            <a:off x="1750583" y="2694022"/>
            <a:ext cx="805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rgbClr val="FF0000"/>
                </a:solidFill>
              </a:rPr>
              <a:t>P</a:t>
            </a:r>
            <a:endParaRPr lang="pt-PT" sz="1400" b="1" dirty="0">
              <a:solidFill>
                <a:srgbClr val="FF0000"/>
              </a:solidFill>
            </a:endParaRPr>
          </a:p>
        </p:txBody>
      </p:sp>
      <p:cxnSp>
        <p:nvCxnSpPr>
          <p:cNvPr id="40" name="Conexão recta 13"/>
          <p:cNvCxnSpPr/>
          <p:nvPr/>
        </p:nvCxnSpPr>
        <p:spPr>
          <a:xfrm>
            <a:off x="3224553" y="2964277"/>
            <a:ext cx="1878310" cy="1377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xão recta 13"/>
          <p:cNvCxnSpPr/>
          <p:nvPr/>
        </p:nvCxnSpPr>
        <p:spPr>
          <a:xfrm>
            <a:off x="3178414" y="3063125"/>
            <a:ext cx="1903584" cy="29876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xão recta 13"/>
          <p:cNvCxnSpPr/>
          <p:nvPr/>
        </p:nvCxnSpPr>
        <p:spPr>
          <a:xfrm flipV="1">
            <a:off x="3152281" y="2578183"/>
            <a:ext cx="1964107" cy="28203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xão recta 13"/>
          <p:cNvCxnSpPr/>
          <p:nvPr/>
        </p:nvCxnSpPr>
        <p:spPr>
          <a:xfrm>
            <a:off x="3068429" y="1869344"/>
            <a:ext cx="2047959" cy="38011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xão recta 13"/>
          <p:cNvCxnSpPr/>
          <p:nvPr/>
        </p:nvCxnSpPr>
        <p:spPr>
          <a:xfrm flipV="1">
            <a:off x="3086976" y="3662551"/>
            <a:ext cx="2041044" cy="40344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ixaDeTexto 53"/>
          <p:cNvSpPr txBox="1"/>
          <p:nvPr/>
        </p:nvSpPr>
        <p:spPr>
          <a:xfrm>
            <a:off x="4092408" y="2693494"/>
            <a:ext cx="83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P</a:t>
            </a:r>
          </a:p>
        </p:txBody>
      </p:sp>
      <p:sp>
        <p:nvSpPr>
          <p:cNvPr id="55" name="CaixaDeTexto 54"/>
          <p:cNvSpPr txBox="1"/>
          <p:nvPr/>
        </p:nvSpPr>
        <p:spPr>
          <a:xfrm>
            <a:off x="4168857" y="1837152"/>
            <a:ext cx="83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G</a:t>
            </a:r>
            <a:endParaRPr lang="pt-PT" sz="1400" dirty="0"/>
          </a:p>
        </p:txBody>
      </p:sp>
      <p:sp>
        <p:nvSpPr>
          <p:cNvPr id="56" name="CaixaDeTexto 55"/>
          <p:cNvSpPr txBox="1"/>
          <p:nvPr/>
        </p:nvSpPr>
        <p:spPr>
          <a:xfrm>
            <a:off x="4155466" y="3556498"/>
            <a:ext cx="83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N</a:t>
            </a:r>
          </a:p>
        </p:txBody>
      </p:sp>
      <p:sp>
        <p:nvSpPr>
          <p:cNvPr id="57" name="CaixaDeTexto 56"/>
          <p:cNvSpPr txBox="1"/>
          <p:nvPr/>
        </p:nvSpPr>
        <p:spPr>
          <a:xfrm>
            <a:off x="4129800" y="1132131"/>
            <a:ext cx="83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N</a:t>
            </a:r>
          </a:p>
        </p:txBody>
      </p:sp>
      <p:sp>
        <p:nvSpPr>
          <p:cNvPr id="58" name="CaixaDeTexto 57"/>
          <p:cNvSpPr txBox="1"/>
          <p:nvPr/>
        </p:nvSpPr>
        <p:spPr>
          <a:xfrm>
            <a:off x="4169771" y="3864275"/>
            <a:ext cx="83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P</a:t>
            </a:r>
            <a:endParaRPr lang="pt-PT" sz="1400" dirty="0"/>
          </a:p>
        </p:txBody>
      </p:sp>
      <p:sp>
        <p:nvSpPr>
          <p:cNvPr id="120" name="Retângulo arredondado 119"/>
          <p:cNvSpPr/>
          <p:nvPr/>
        </p:nvSpPr>
        <p:spPr>
          <a:xfrm>
            <a:off x="5241144" y="1689354"/>
            <a:ext cx="1485436" cy="28795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1400" b="1" dirty="0" smtClean="0">
                <a:solidFill>
                  <a:srgbClr val="FF0000"/>
                </a:solidFill>
              </a:rPr>
              <a:t>  0                   </a:t>
            </a:r>
            <a:r>
              <a:rPr lang="pt-PT" sz="1400" b="1" dirty="0" smtClean="0"/>
              <a:t>400</a:t>
            </a:r>
            <a:endParaRPr lang="pt-PT" sz="1400" b="1" dirty="0"/>
          </a:p>
        </p:txBody>
      </p:sp>
      <p:sp>
        <p:nvSpPr>
          <p:cNvPr id="121" name="Retângulo arredondado 120"/>
          <p:cNvSpPr/>
          <p:nvPr/>
        </p:nvSpPr>
        <p:spPr>
          <a:xfrm>
            <a:off x="5222028" y="2841885"/>
            <a:ext cx="1563089" cy="28795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1400" b="1" dirty="0" smtClean="0">
                <a:solidFill>
                  <a:srgbClr val="FF0000"/>
                </a:solidFill>
              </a:rPr>
              <a:t>200                  </a:t>
            </a:r>
            <a:r>
              <a:rPr lang="pt-PT" sz="1400" b="1" dirty="0" smtClean="0"/>
              <a:t>200</a:t>
            </a:r>
            <a:endParaRPr lang="pt-PT" sz="1400" b="1" dirty="0"/>
          </a:p>
        </p:txBody>
      </p:sp>
      <p:sp>
        <p:nvSpPr>
          <p:cNvPr id="122" name="Retângulo arredondado 121"/>
          <p:cNvSpPr/>
          <p:nvPr/>
        </p:nvSpPr>
        <p:spPr>
          <a:xfrm>
            <a:off x="5289123" y="3540574"/>
            <a:ext cx="1523144" cy="270604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1400" b="1" dirty="0" smtClean="0">
                <a:solidFill>
                  <a:srgbClr val="FF0000"/>
                </a:solidFill>
              </a:rPr>
              <a:t>312,5                </a:t>
            </a:r>
            <a:r>
              <a:rPr lang="pt-PT" sz="1400" b="1" dirty="0" smtClean="0"/>
              <a:t>0</a:t>
            </a:r>
            <a:endParaRPr lang="pt-PT" sz="1400" b="1" dirty="0"/>
          </a:p>
        </p:txBody>
      </p:sp>
      <p:cxnSp>
        <p:nvCxnSpPr>
          <p:cNvPr id="124" name="Conexão reta unidirecional 123"/>
          <p:cNvCxnSpPr/>
          <p:nvPr/>
        </p:nvCxnSpPr>
        <p:spPr>
          <a:xfrm flipH="1" flipV="1">
            <a:off x="6734121" y="1802078"/>
            <a:ext cx="908568" cy="81883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exão reta unidirecional 126"/>
          <p:cNvCxnSpPr>
            <a:endCxn id="121" idx="3"/>
          </p:cNvCxnSpPr>
          <p:nvPr/>
        </p:nvCxnSpPr>
        <p:spPr>
          <a:xfrm flipH="1">
            <a:off x="6785117" y="2970250"/>
            <a:ext cx="799641" cy="1561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exão reta unidirecional 127"/>
          <p:cNvCxnSpPr/>
          <p:nvPr/>
        </p:nvCxnSpPr>
        <p:spPr>
          <a:xfrm flipH="1">
            <a:off x="6776240" y="3266609"/>
            <a:ext cx="921387" cy="39594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Oval 136"/>
          <p:cNvSpPr/>
          <p:nvPr/>
        </p:nvSpPr>
        <p:spPr>
          <a:xfrm>
            <a:off x="7044047" y="2523748"/>
            <a:ext cx="1814926" cy="838138"/>
          </a:xfrm>
          <a:prstGeom prst="ellipse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1200" b="1" dirty="0" smtClean="0"/>
              <a:t>Retro indução: escolhas </a:t>
            </a:r>
            <a:r>
              <a:rPr lang="pt-PT" sz="1200" b="1" dirty="0" err="1" smtClean="0"/>
              <a:t>óptimas</a:t>
            </a:r>
            <a:r>
              <a:rPr lang="pt-PT" sz="1200" b="1" dirty="0" smtClean="0"/>
              <a:t> </a:t>
            </a:r>
            <a:r>
              <a:rPr lang="pt-PT" sz="1200" b="1" dirty="0"/>
              <a:t>da </a:t>
            </a:r>
            <a:r>
              <a:rPr lang="pt-PT" sz="1200" b="1" dirty="0" err="1" smtClean="0"/>
              <a:t>Emp</a:t>
            </a:r>
            <a:r>
              <a:rPr lang="pt-PT" sz="1200" b="1" dirty="0" smtClean="0"/>
              <a:t> 2</a:t>
            </a:r>
            <a:endParaRPr lang="pt-PT" sz="1200" b="1" dirty="0"/>
          </a:p>
        </p:txBody>
      </p:sp>
      <p:sp>
        <p:nvSpPr>
          <p:cNvPr id="138" name="CaixaDeTexto 137"/>
          <p:cNvSpPr txBox="1"/>
          <p:nvPr/>
        </p:nvSpPr>
        <p:spPr>
          <a:xfrm>
            <a:off x="249051" y="4996874"/>
            <a:ext cx="8473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pt-PT" sz="1200" dirty="0" smtClean="0"/>
              <a:t>A  Empresa 2 tem como melhor solução para a cada escolha da Empresa 1, as enquadradas a verde, sendo o valor considerado o da 2ª coluna.</a:t>
            </a:r>
          </a:p>
          <a:p>
            <a:pPr marL="342900" indent="-342900" algn="just">
              <a:buAutoNum type="arabicPeriod"/>
            </a:pPr>
            <a:r>
              <a:rPr lang="pt-PT" sz="1200" dirty="0" smtClean="0"/>
              <a:t>De entre os ramos (opções) escolhidas pela Empresa 2, a Empresa 1 escolhe a mais vantajosa para si</a:t>
            </a:r>
            <a:r>
              <a:rPr lang="pt-PT" sz="1200" dirty="0"/>
              <a:t> </a:t>
            </a:r>
            <a:r>
              <a:rPr lang="pt-PT" sz="1200" dirty="0" smtClean="0"/>
              <a:t>(este </a:t>
            </a:r>
            <a:r>
              <a:rPr lang="pt-PT" sz="1200" dirty="0"/>
              <a:t>processo de retro indução consiste em “podar” a </a:t>
            </a:r>
            <a:r>
              <a:rPr lang="pt-PT" sz="1200" dirty="0" smtClean="0"/>
              <a:t>árvore).</a:t>
            </a:r>
          </a:p>
          <a:p>
            <a:pPr marL="342900" indent="-342900" algn="just">
              <a:buAutoNum type="arabicPeriod"/>
            </a:pPr>
            <a:r>
              <a:rPr lang="pt-PT" sz="1200" dirty="0" smtClean="0"/>
              <a:t>A Empresa 1 vai </a:t>
            </a:r>
            <a:r>
              <a:rPr lang="pt-PT" sz="1200" dirty="0"/>
              <a:t>escolher uma fábrica grande </a:t>
            </a:r>
            <a:r>
              <a:rPr lang="pt-PT" sz="1200" b="1" dirty="0">
                <a:solidFill>
                  <a:srgbClr val="FF0000"/>
                </a:solidFill>
              </a:rPr>
              <a:t>(G)</a:t>
            </a:r>
            <a:r>
              <a:rPr lang="pt-PT" sz="1200" dirty="0"/>
              <a:t>, sendo </a:t>
            </a:r>
            <a:r>
              <a:rPr lang="pt-PT" sz="1200" b="1" dirty="0"/>
              <a:t>(</a:t>
            </a:r>
            <a:r>
              <a:rPr lang="pt-PT" sz="1200" b="1" dirty="0">
                <a:solidFill>
                  <a:srgbClr val="FF0000"/>
                </a:solidFill>
              </a:rPr>
              <a:t>G</a:t>
            </a:r>
            <a:r>
              <a:rPr lang="pt-PT" sz="1200" b="1" dirty="0"/>
              <a:t>; N)= </a:t>
            </a:r>
            <a:r>
              <a:rPr lang="pt-PT" sz="1200" b="1" dirty="0" smtClean="0"/>
              <a:t>(</a:t>
            </a:r>
            <a:r>
              <a:rPr lang="pt-PT" sz="1200" b="1" dirty="0" smtClean="0">
                <a:solidFill>
                  <a:srgbClr val="FF0000"/>
                </a:solidFill>
              </a:rPr>
              <a:t>312,5</a:t>
            </a:r>
            <a:r>
              <a:rPr lang="pt-PT" sz="1200" b="1" dirty="0"/>
              <a:t>; 0) </a:t>
            </a:r>
            <a:r>
              <a:rPr lang="pt-PT" sz="1200" b="1" dirty="0" smtClean="0"/>
              <a:t>a </a:t>
            </a:r>
            <a:r>
              <a:rPr lang="pt-PT" sz="1200" dirty="0" smtClean="0"/>
              <a:t>solução </a:t>
            </a:r>
            <a:r>
              <a:rPr lang="pt-PT" sz="1200" dirty="0" err="1"/>
              <a:t>óptima</a:t>
            </a:r>
            <a:r>
              <a:rPr lang="pt-PT" sz="1200" dirty="0" smtClean="0"/>
              <a:t>. O caminho selecionado é constituído pelos arcos/arestas </a:t>
            </a:r>
            <a:r>
              <a:rPr lang="pt-PT" sz="1200" b="1" dirty="0" smtClean="0">
                <a:solidFill>
                  <a:srgbClr val="FF0000"/>
                </a:solidFill>
              </a:rPr>
              <a:t>G</a:t>
            </a:r>
            <a:r>
              <a:rPr lang="pt-PT" sz="1200" dirty="0" smtClean="0"/>
              <a:t> e </a:t>
            </a:r>
            <a:r>
              <a:rPr lang="pt-PT" sz="1200" b="1" dirty="0" smtClean="0"/>
              <a:t>N</a:t>
            </a:r>
            <a:r>
              <a:rPr lang="pt-PT" sz="1200" dirty="0" smtClean="0"/>
              <a:t>).</a:t>
            </a:r>
          </a:p>
          <a:p>
            <a:pPr marL="342900" indent="-342900" algn="just">
              <a:buAutoNum type="arabicPeriod"/>
            </a:pPr>
            <a:r>
              <a:rPr lang="pt-PT" sz="1200" dirty="0" smtClean="0"/>
              <a:t>Se não houvesse a ameaça de a Empresa 2 poder entrar no mercado, escolheria obviamente uma fábrica pequena, com </a:t>
            </a:r>
            <a:r>
              <a:rPr lang="pt-PT" sz="1200" dirty="0"/>
              <a:t>um ganho de </a:t>
            </a:r>
            <a:r>
              <a:rPr lang="pt-PT" sz="1200" dirty="0" smtClean="0"/>
              <a:t>400 </a:t>
            </a:r>
            <a:r>
              <a:rPr lang="pt-PT" sz="1200" dirty="0"/>
              <a:t>mil. Com esta decisão cria uma barreira </a:t>
            </a:r>
            <a:r>
              <a:rPr lang="pt-PT" sz="1200" dirty="0" smtClean="0"/>
              <a:t>à </a:t>
            </a:r>
            <a:r>
              <a:rPr lang="pt-PT" sz="1200" dirty="0"/>
              <a:t>entrada da </a:t>
            </a:r>
            <a:r>
              <a:rPr lang="pt-PT" sz="1200" dirty="0" smtClean="0"/>
              <a:t>Empresa 2.</a:t>
            </a:r>
            <a:endParaRPr lang="pt-PT" sz="12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1463660" y="586130"/>
            <a:ext cx="48901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smtClean="0"/>
              <a:t>Representação em Árvore</a:t>
            </a:r>
          </a:p>
          <a:p>
            <a:r>
              <a:rPr lang="pt-PT" sz="1400" dirty="0" smtClean="0"/>
              <a:t>          (valores em milhares)</a:t>
            </a:r>
            <a:endParaRPr lang="pt-PT" sz="1400" dirty="0"/>
          </a:p>
        </p:txBody>
      </p:sp>
      <p:sp>
        <p:nvSpPr>
          <p:cNvPr id="6" name="Oval 5"/>
          <p:cNvSpPr/>
          <p:nvPr/>
        </p:nvSpPr>
        <p:spPr>
          <a:xfrm>
            <a:off x="2317662" y="1567117"/>
            <a:ext cx="922999" cy="44561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1400" b="1" dirty="0" err="1"/>
              <a:t>Emp</a:t>
            </a:r>
            <a:r>
              <a:rPr lang="pt-PT" sz="1400" b="1" dirty="0"/>
              <a:t> 2</a:t>
            </a:r>
          </a:p>
        </p:txBody>
      </p:sp>
      <p:sp>
        <p:nvSpPr>
          <p:cNvPr id="49" name="Oval 48"/>
          <p:cNvSpPr/>
          <p:nvPr/>
        </p:nvSpPr>
        <p:spPr>
          <a:xfrm>
            <a:off x="2301554" y="2720011"/>
            <a:ext cx="922999" cy="44561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1400" b="1" dirty="0" err="1"/>
              <a:t>Emp</a:t>
            </a:r>
            <a:r>
              <a:rPr lang="pt-PT" sz="1400" b="1" dirty="0"/>
              <a:t> 2</a:t>
            </a:r>
          </a:p>
        </p:txBody>
      </p:sp>
      <p:sp>
        <p:nvSpPr>
          <p:cNvPr id="53" name="Oval 52"/>
          <p:cNvSpPr/>
          <p:nvPr/>
        </p:nvSpPr>
        <p:spPr>
          <a:xfrm>
            <a:off x="2324671" y="3881015"/>
            <a:ext cx="922999" cy="44561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1400" b="1" dirty="0" err="1"/>
              <a:t>Emp</a:t>
            </a:r>
            <a:r>
              <a:rPr lang="pt-PT" sz="1400" b="1" dirty="0"/>
              <a:t> 2</a:t>
            </a:r>
          </a:p>
        </p:txBody>
      </p:sp>
      <p:sp>
        <p:nvSpPr>
          <p:cNvPr id="59" name="Oval 58"/>
          <p:cNvSpPr/>
          <p:nvPr/>
        </p:nvSpPr>
        <p:spPr>
          <a:xfrm>
            <a:off x="672459" y="2684223"/>
            <a:ext cx="922999" cy="44561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1400" b="1" dirty="0" err="1">
                <a:solidFill>
                  <a:srgbClr val="FF0000"/>
                </a:solidFill>
              </a:rPr>
              <a:t>Emp</a:t>
            </a:r>
            <a:r>
              <a:rPr lang="pt-PT" sz="1400" b="1" dirty="0">
                <a:solidFill>
                  <a:srgbClr val="FF0000"/>
                </a:solidFill>
              </a:rPr>
              <a:t> </a:t>
            </a:r>
            <a:r>
              <a:rPr lang="pt-PT" sz="1400" b="1" dirty="0" smtClean="0">
                <a:solidFill>
                  <a:srgbClr val="FF0000"/>
                </a:solidFill>
              </a:rPr>
              <a:t>1</a:t>
            </a:r>
            <a:endParaRPr lang="pt-PT" sz="1400" b="1" dirty="0">
              <a:solidFill>
                <a:srgbClr val="FF0000"/>
              </a:solidFill>
            </a:endParaRPr>
          </a:p>
        </p:txBody>
      </p:sp>
      <p:sp>
        <p:nvSpPr>
          <p:cNvPr id="60" name="CaixaDeTexto 59"/>
          <p:cNvSpPr txBox="1"/>
          <p:nvPr/>
        </p:nvSpPr>
        <p:spPr>
          <a:xfrm>
            <a:off x="5262336" y="2423622"/>
            <a:ext cx="1458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rgbClr val="FF0000"/>
                </a:solidFill>
              </a:rPr>
              <a:t>400                </a:t>
            </a:r>
            <a:r>
              <a:rPr lang="pt-PT" sz="1400" b="1" dirty="0" smtClean="0"/>
              <a:t>0</a:t>
            </a:r>
            <a:endParaRPr lang="pt-PT" sz="1400" b="1" dirty="0"/>
          </a:p>
        </p:txBody>
      </p:sp>
      <p:sp>
        <p:nvSpPr>
          <p:cNvPr id="61" name="CaixaDeTexto 60"/>
          <p:cNvSpPr txBox="1"/>
          <p:nvPr/>
        </p:nvSpPr>
        <p:spPr>
          <a:xfrm>
            <a:off x="5158079" y="4366387"/>
            <a:ext cx="1977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rgbClr val="FF0000"/>
                </a:solidFill>
              </a:rPr>
              <a:t>-</a:t>
            </a:r>
            <a:r>
              <a:rPr lang="pt-PT" sz="1400" b="1" dirty="0">
                <a:solidFill>
                  <a:srgbClr val="FF0000"/>
                </a:solidFill>
              </a:rPr>
              <a:t> </a:t>
            </a:r>
            <a:r>
              <a:rPr lang="pt-PT" sz="1400" b="1" dirty="0" smtClean="0">
                <a:solidFill>
                  <a:srgbClr val="FF0000"/>
                </a:solidFill>
              </a:rPr>
              <a:t>1694,4      </a:t>
            </a:r>
            <a:r>
              <a:rPr lang="pt-PT" sz="1400" b="1" dirty="0" smtClean="0"/>
              <a:t>- 1694,4</a:t>
            </a:r>
            <a:endParaRPr lang="pt-PT" sz="1400" b="1" dirty="0"/>
          </a:p>
        </p:txBody>
      </p:sp>
      <p:sp>
        <p:nvSpPr>
          <p:cNvPr id="62" name="CaixaDeTexto 61"/>
          <p:cNvSpPr txBox="1"/>
          <p:nvPr/>
        </p:nvSpPr>
        <p:spPr>
          <a:xfrm>
            <a:off x="5263305" y="3963502"/>
            <a:ext cx="1606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rgbClr val="FF0000"/>
                </a:solidFill>
              </a:rPr>
              <a:t>- 487          </a:t>
            </a:r>
            <a:r>
              <a:rPr lang="pt-PT" sz="1400" b="1" dirty="0" smtClean="0"/>
              <a:t>- 350</a:t>
            </a:r>
            <a:endParaRPr lang="pt-PT" sz="1400" b="1" dirty="0"/>
          </a:p>
        </p:txBody>
      </p:sp>
      <p:sp>
        <p:nvSpPr>
          <p:cNvPr id="63" name="Título 1"/>
          <p:cNvSpPr txBox="1">
            <a:spLocks/>
          </p:cNvSpPr>
          <p:nvPr/>
        </p:nvSpPr>
        <p:spPr>
          <a:xfrm>
            <a:off x="0" y="0"/>
            <a:ext cx="9144000" cy="5492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t-PT" sz="1800" b="1" smtClean="0">
                <a:latin typeface="Arial" pitchFamily="34" charset="0"/>
                <a:cs typeface="Arial" pitchFamily="34" charset="0"/>
              </a:rPr>
              <a:t>ISEG – CURSO DE MAEG 2018/19 - INVESTIGAÇÃO OPERACIONAL II</a:t>
            </a:r>
            <a:endParaRPr lang="en-GB" sz="1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Marcador de Posição do Número do Diapositivo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836D53-F501-4FB7-87C6-763F36FBA10E}" type="slidenum">
              <a:rPr lang="en-GB" altLang="pt-PT" smtClean="0"/>
              <a:pPr>
                <a:defRPr/>
              </a:pPr>
              <a:t>21</a:t>
            </a:fld>
            <a:endParaRPr lang="en-GB" altLang="pt-PT" dirty="0"/>
          </a:p>
        </p:txBody>
      </p:sp>
    </p:spTree>
    <p:extLst>
      <p:ext uri="{BB962C8B-B14F-4D97-AF65-F5344CB8AC3E}">
        <p14:creationId xmlns:p14="http://schemas.microsoft.com/office/powerpoint/2010/main" val="53437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o 3"/>
          <p:cNvGraphicFramePr>
            <a:graphicFrameLocks noChangeAspect="1"/>
          </p:cNvGraphicFramePr>
          <p:nvPr>
            <p:extLst/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26" name="Equação" r:id="rId6" imgW="114120" imgH="215640" progId="Equation.3">
                  <p:embed/>
                </p:oleObj>
              </mc:Choice>
              <mc:Fallback>
                <p:oleObj name="Equação" r:id="rId6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Subtítulo 5"/>
              <p:cNvSpPr>
                <a:spLocks noGrp="1"/>
              </p:cNvSpPr>
              <p:nvPr>
                <p:ph type="subTitle" idx="4294967295"/>
              </p:nvPr>
            </p:nvSpPr>
            <p:spPr>
              <a:xfrm>
                <a:off x="539552" y="630715"/>
                <a:ext cx="8064896" cy="6090760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 um modo geral, tal como para os jogos de soma nula, para um jogo geral de </a:t>
                </a:r>
                <a:r>
                  <a:rPr lang="pt-PT" sz="1200" i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2-Pessoas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com  </a:t>
                </a:r>
                <a14:m>
                  <m:oMath xmlns:m="http://schemas.openxmlformats.org/officeDocument/2006/math"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𝒎</m:t>
                    </m:r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 </a:t>
                </a:r>
                <a14:m>
                  <m:oMath xmlns:m="http://schemas.openxmlformats.org/officeDocument/2006/math"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𝒏</m:t>
                    </m:r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estratégias, respectivamente, para os jogadores I e II, podemos então estabelecer a seguinte definição:</a:t>
                </a:r>
              </a:p>
              <a:p>
                <a:pPr marL="0" indent="0" algn="just">
                  <a:buNone/>
                </a:pP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Definição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Um par de estratégias mistas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𝑿</m:t>
                        </m:r>
                      </m:e>
                      <m:sup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p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,</m:t>
                    </m:r>
                    <m:sSup>
                      <m:sSup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𝒀</m:t>
                        </m:r>
                      </m:e>
                      <m:sup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p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PT" sz="1200" i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</a:t>
                </a:r>
                <a:r>
                  <a:rPr lang="pt-PT" sz="1200" i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𝑿</m:t>
                        </m:r>
                      </m:e>
                      <m:sup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p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∗</m:t>
                            </m:r>
                          </m:sup>
                        </m:sSubSup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∗</m:t>
                            </m:r>
                          </m:sup>
                        </m:sSubSup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,</m:t>
                        </m:r>
                        <m:sSubSup>
                          <m:sSubSupPr>
                            <m:ctrlP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…</m:t>
                            </m:r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𝒎</m:t>
                            </m:r>
                          </m:sub>
                          <m:sup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r>
                  <a:rPr lang="pt-PT" sz="12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pt-PT" sz="1200" i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𝒀</m:t>
                        </m:r>
                      </m:e>
                      <m:sup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p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∗</m:t>
                            </m:r>
                          </m:sup>
                        </m:sSubSup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∗</m:t>
                            </m:r>
                          </m:sup>
                        </m:sSubSup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,</m:t>
                        </m:r>
                        <m:sSubSup>
                          <m:sSubSupPr>
                            <m:ctrlP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…</m:t>
                            </m:r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𝒏</m:t>
                            </m:r>
                          </m:sub>
                          <m:sup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para a </a:t>
                </a:r>
                <a:r>
                  <a:rPr 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bimatriz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do jogo </a:t>
                </a:r>
                <a14:m>
                  <m:oMath xmlns:m="http://schemas.openxmlformats.org/officeDocument/2006/math">
                    <m:r>
                      <a:rPr lang="pt-PT" sz="1200" b="0" i="0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(</m:t>
                    </m:r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𝑨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,</m:t>
                    </m:r>
                    <m:r>
                      <a:rPr lang="pt-PT" sz="1200" b="0" i="0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𝑩</m:t>
                    </m:r>
                    <m:r>
                      <a:rPr lang="pt-PT" sz="1200" b="0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PT" sz="1200" i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é um ponto de equilíbrio  se para qualquer par de estratégias mistas, </a:t>
                </a:r>
                <a14:m>
                  <m:oMath xmlns:m="http://schemas.openxmlformats.org/officeDocument/2006/math">
                    <m:r>
                      <a:rPr lang="pt-PT" sz="120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(</m:t>
                    </m:r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𝑿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,</m:t>
                    </m:r>
                    <m:r>
                      <a:rPr lang="pt-PT" sz="1200" b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𝒀</m:t>
                    </m:r>
                    <m:r>
                      <a:rPr lang="pt-PT" sz="1200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endParaRPr 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𝑿</m:t>
                    </m:r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𝑨</m:t>
                    </m:r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𝒀</m:t>
                        </m:r>
                      </m:e>
                      <m:sup>
                        <m:sSup>
                          <m:sSupPr>
                            <m:ctrlPr>
                              <a:rPr lang="pt-PT" sz="1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PT" sz="12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∗</m:t>
                            </m:r>
                          </m:e>
                          <m:sup>
                            <m:r>
                              <a:rPr lang="pt-PT" sz="12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𝑻</m:t>
                            </m:r>
                          </m:sup>
                        </m:sSup>
                      </m:sup>
                    </m:sSup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≤</m:t>
                    </m:r>
                    <m:sSup>
                      <m:sSupPr>
                        <m:ctrlP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𝑿</m:t>
                        </m:r>
                      </m:e>
                      <m:sup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p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𝑨</m:t>
                    </m:r>
                    <m:sSup>
                      <m:sSupPr>
                        <m:ctrlP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𝒀</m:t>
                        </m:r>
                      </m:e>
                      <m:sup>
                        <m:sSup>
                          <m:sSupPr>
                            <m:ctrlPr>
                              <a:rPr lang="pt-PT" sz="1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PT" sz="12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∗</m:t>
                            </m:r>
                          </m:e>
                          <m:sup>
                            <m:r>
                              <a:rPr lang="pt-PT" sz="12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𝑻</m:t>
                            </m:r>
                          </m:sup>
                        </m:sSup>
                      </m:sup>
                    </m:sSup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e            </a:t>
                </a:r>
                <a14:m>
                  <m:oMath xmlns:m="http://schemas.openxmlformats.org/officeDocument/2006/math"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𝑿</m:t>
                        </m:r>
                      </m:e>
                      <m:sup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p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𝑩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𝒀</m:t>
                        </m:r>
                      </m:e>
                      <m:sup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𝑻</m:t>
                        </m:r>
                      </m:sup>
                    </m:sSup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≤</m:t>
                    </m:r>
                    <m:sSup>
                      <m:sSup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𝑿</m:t>
                        </m:r>
                      </m:e>
                      <m:sup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p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𝑩</m:t>
                    </m:r>
                    <m:sSup>
                      <m:sSup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Arial" panose="020B0604020202020204" pitchFamily="34" charset="0"/>
                          </a:rPr>
                          <m:t>𝒀</m:t>
                        </m:r>
                      </m:e>
                      <m:sup>
                        <m:sSup>
                          <m:sSupPr>
                            <m:ctrlP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∗</m:t>
                            </m:r>
                          </m:e>
                          <m:sup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𝑻</m:t>
                            </m:r>
                          </m:sup>
                        </m:sSup>
                      </m:sup>
                    </m:sSup>
                  </m:oMath>
                </a14:m>
                <a:endParaRPr 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 teorema seguinte garante a existência de pelo menos um ponto de equilíbrio.</a:t>
                </a:r>
              </a:p>
              <a:p>
                <a:pPr marL="0" indent="0" algn="just">
                  <a:buNone/>
                </a:pP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Teorema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Todo o jogo com a </a:t>
                </a:r>
                <a:r>
                  <a:rPr 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bimatriz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PT" sz="120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(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𝑨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,</m:t>
                    </m:r>
                    <m:r>
                      <a:rPr lang="pt-PT" sz="120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𝑩</m:t>
                    </m:r>
                    <m:r>
                      <a:rPr lang="pt-PT" sz="1200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tem pelo menos um ponto de equilíbrio (a demonstração pode ser vista em Owen, Game </a:t>
                </a:r>
                <a:r>
                  <a:rPr 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Theory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  </a:t>
                </a:r>
              </a:p>
              <a:p>
                <a:pPr marL="0" indent="0" algn="just">
                  <a:buNone/>
                </a:pP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Deste modo, qualquer jogo, não cooperativo, de </a:t>
                </a:r>
                <a:r>
                  <a:rPr lang="pt-PT" sz="1200" i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2-Pessoas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tem ponto de equilíbrio, ou em estratégias puras ou em estratégias mistas, ou até em ambas. É o que acontece com o exemplo 9, batalha dos sexos, que para além dos equilíbrios em estratégias puras (F; F)=(10; 5) e (C; C)= (5; 10), tem também ponto de equilíbrio em estratégias mistas dado por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𝒙</m:t>
                        </m:r>
                      </m:e>
                      <m:sub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𝟏</m:t>
                        </m:r>
                      </m:sub>
                      <m:sup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, </m:t>
                    </m:r>
                    <m:sSubSup>
                      <m:sSubSup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𝒙</m:t>
                        </m:r>
                      </m:e>
                      <m:sub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𝟐</m:t>
                        </m:r>
                      </m:sub>
                      <m:sup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)=</m:t>
                    </m:r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(2/3, 1/3), futebol com probabilidade 2/3 e cinema com probabilidade 1/3 para o jogador I (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oão), 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𝒚</m:t>
                        </m:r>
                      </m:e>
                      <m:sub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𝟏</m:t>
                        </m:r>
                      </m:sub>
                      <m:sup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, </m:t>
                    </m:r>
                    <m:sSubSup>
                      <m:sSubSup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𝒚</m:t>
                        </m:r>
                      </m:e>
                      <m:sub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𝟐</m:t>
                        </m:r>
                      </m:sub>
                      <m:sup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r>
                      <a:rPr lang="pt-PT" sz="1200" b="0" i="0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)=</m:t>
                    </m:r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(1/3, 2/3), cinema com probabilidade 2/3 e futebol com probabilidade 1/3, para o jogador II (Maria). A utilidade esperada é, neste caso, 10/3 para cada um deles.</a:t>
                </a:r>
              </a:p>
              <a:p>
                <a:pPr marL="0" indent="0" algn="just">
                  <a:buNone/>
                </a:pPr>
                <a:endParaRPr 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Quando o jogo é infinito, isto é, o conjunto das possibilidades no qual cada jogador faz a sua escolha é infinito, em determinadas condições muito gerais é possível encontrar facilmente a solução através do processo clássico de optimização. Com efeito, através do teorema de </a:t>
                </a:r>
                <a:r>
                  <a:rPr 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Nikaido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 </a:t>
                </a:r>
                <a:r>
                  <a:rPr 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Isoda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sabe-se que dado um jogo na forma normal, se o conjunto de estratégias dos jogadores é constituído por subconjuntos convexos e compactos de espaços </a:t>
                </a:r>
                <a:r>
                  <a:rPr 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Euclideanos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1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pt-PT" sz="11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𝑺</m:t>
                        </m:r>
                      </m:e>
                      <m:sub>
                        <m:r>
                          <a:rPr lang="pt-PT" sz="11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𝒊</m:t>
                        </m:r>
                      </m:sub>
                    </m:sSub>
                    <m:r>
                      <a:rPr lang="pt-PT" sz="11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⊂</m:t>
                    </m:r>
                    <m:sSup>
                      <m:sSupPr>
                        <m:ctrlPr>
                          <a:rPr lang="pt-PT" sz="11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𝓡</m:t>
                        </m:r>
                      </m:e>
                      <m:sup>
                        <m:sSub>
                          <m:sSubPr>
                            <m:ctrlPr>
                              <a:rPr lang="pt-PT" sz="11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pt-PT" sz="11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pt-PT" sz="11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𝒊</m:t>
                            </m:r>
                          </m:sub>
                        </m:sSub>
                      </m:sup>
                    </m:sSup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e as suas funções de ganhos,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𝑳</m:t>
                        </m:r>
                      </m:e>
                      <m:sub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forem contínuas e concavas em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𝑺</m:t>
                        </m:r>
                      </m:e>
                      <m:sub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existirá sempre um ponto de equilíbrio na forma em que foi definido por </a:t>
                </a:r>
                <a:r>
                  <a:rPr 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Nash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que poderá não ser único.</a:t>
                </a:r>
              </a:p>
              <a:p>
                <a:pPr marL="0" indent="0" algn="just">
                  <a:buNone/>
                </a:pP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endParaRPr 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endParaRPr lang="pt-PT" sz="1200" b="1" dirty="0">
                  <a:solidFill>
                    <a:schemeClr val="tx1"/>
                  </a:solidFill>
                </a:endParaRPr>
              </a:p>
              <a:p>
                <a:pPr marL="0" indent="0" algn="l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</a:rPr>
                  <a:t> </a:t>
                </a:r>
                <a:endParaRPr lang="pt-PT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/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r>
                  <a:rPr lang="pt-PT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                                                      </a:t>
                </a:r>
              </a:p>
              <a:p>
                <a:pPr marL="0" indent="0" algn="l">
                  <a:buNone/>
                </a:pPr>
                <a:r>
                  <a:rPr lang="pt-PT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                                                   </a:t>
                </a:r>
                <a:endParaRPr lang="en-GB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6" name="Subtítulo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4294967295"/>
              </p:nvPr>
            </p:nvSpPr>
            <p:spPr>
              <a:xfrm>
                <a:off x="539552" y="630715"/>
                <a:ext cx="8064896" cy="6090760"/>
              </a:xfrm>
              <a:blipFill>
                <a:blip r:embed="rId8"/>
                <a:stretch>
                  <a:fillRect l="-76" r="-7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o 2"/>
          <p:cNvGraphicFramePr>
            <a:graphicFrameLocks noChangeAspect="1"/>
          </p:cNvGraphicFramePr>
          <p:nvPr>
            <p:extLst/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27" name="Equação" r:id="rId9" imgW="114120" imgH="215640" progId="Equation.3">
                  <p:embed/>
                </p:oleObj>
              </mc:Choice>
              <mc:Fallback>
                <p:oleObj name="Equação" r:id="rId9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676456" y="597556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BA8F932-C44C-4D51-BBA6-4BE62AF1DBD2}" type="slidenum">
              <a:rPr lang="en-GB" altLang="pt-PT" smtClean="0"/>
              <a:pPr>
                <a:defRPr/>
              </a:pPr>
              <a:t>2</a:t>
            </a:fld>
            <a:endParaRPr lang="en-GB" altLang="pt-PT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9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402"/>
    </mc:Choice>
    <mc:Fallback xmlns="">
      <p:transition spd="slow" advTm="161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o 3"/>
          <p:cNvGraphicFramePr>
            <a:graphicFrameLocks noChangeAspect="1"/>
          </p:cNvGraphicFramePr>
          <p:nvPr>
            <p:extLst/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344" name="Equação" r:id="rId6" imgW="114120" imgH="215640" progId="Equation.3">
                  <p:embed/>
                </p:oleObj>
              </mc:Choice>
              <mc:Fallback>
                <p:oleObj name="Equação" r:id="rId6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Subtítulo 5"/>
              <p:cNvSpPr>
                <a:spLocks noGrp="1"/>
              </p:cNvSpPr>
              <p:nvPr>
                <p:ph type="subTitle" idx="4294967295"/>
              </p:nvPr>
            </p:nvSpPr>
            <p:spPr>
              <a:xfrm>
                <a:off x="501834" y="491570"/>
                <a:ext cx="8254631" cy="6090760"/>
              </a:xfrm>
            </p:spPr>
            <p:txBody>
              <a:bodyPr/>
              <a:lstStyle/>
              <a:p>
                <a:pPr marL="0" indent="0" algn="l">
                  <a:buNone/>
                </a:pPr>
                <a:endParaRPr 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Encontremos então a solução do exemplo 13 (</a:t>
                </a:r>
                <a:r>
                  <a:rPr 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Duopólio de </a:t>
                </a:r>
                <a:r>
                  <a:rPr lang="pt-PT" sz="1200" b="1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Cournot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 Representação do Jogo:</a:t>
                </a:r>
              </a:p>
              <a:p>
                <a:pPr marL="0" indent="0" algn="l">
                  <a:buNone/>
                </a:pPr>
                <a:endParaRPr 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Jogadores: </a:t>
                </a:r>
                <a:r>
                  <a:rPr 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Empresa 1 e Empresa 2</a:t>
                </a:r>
              </a:p>
              <a:p>
                <a:pPr marL="0" indent="0" algn="l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Estratégias das Empresas, 1 e 2, respectivamente: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𝑺</m:t>
                        </m:r>
                      </m:e>
                      <m:sub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[</a:t>
                </a:r>
                <a14:m>
                  <m:oMath xmlns:m="http://schemas.openxmlformats.org/officeDocument/2006/math"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𝟎</m:t>
                    </m:r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, +∞)</m:t>
                    </m:r>
                  </m:oMath>
                </a14:m>
                <a:r>
                  <a:rPr 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𝑺</m:t>
                        </m:r>
                      </m:e>
                      <m:sub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pt-PT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pt-PT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</a:t>
                </a:r>
                <a14:m>
                  <m:oMath xmlns:m="http://schemas.openxmlformats.org/officeDocument/2006/math"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𝟎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, +∞</m:t>
                    </m:r>
                  </m:oMath>
                </a14:m>
                <a:r>
                  <a:rPr 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indent="0" algn="l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Função de Ganhos das empresas, 1 e 2, respectivamente :</a:t>
                </a:r>
              </a:p>
              <a:p>
                <a:pPr marL="0" indent="0" algn="l">
                  <a:buNone/>
                </a:pPr>
                <a:r>
                  <a:rPr lang="en-GB" sz="1100" b="1" i="1" dirty="0"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𝑳</m:t>
                        </m:r>
                      </m:e>
                      <m:sub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𝟏</m:t>
                        </m:r>
                      </m:sub>
                    </m:sSub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(</m:t>
                    </m:r>
                    <m:sSub>
                      <m:sSub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pt-PT" sz="1200" b="1" dirty="0">
                    <a:solidFill>
                      <a:schemeClr val="tx1"/>
                    </a:solidFill>
                  </a:rPr>
                  <a:t>) </a:t>
                </a:r>
                <a:r>
                  <a:rPr lang="pt-PT" sz="1200" b="1" dirty="0" smtClean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𝒑</m:t>
                        </m:r>
                        <m:d>
                          <m:dPr>
                            <m:ctrlPr>
                              <a:rPr lang="pt-PT" sz="1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PT" sz="12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𝑸</m:t>
                            </m:r>
                          </m:e>
                        </m:d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𝟏𝟎𝟎</m:t>
                        </m:r>
                      </m:e>
                    </m:d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𝟏𝟎𝟎𝟎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𝟖</m:t>
                        </m:r>
                        <m:d>
                          <m:dPr>
                            <m:ctrlP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PT" sz="12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12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𝒒</m:t>
                                </m:r>
                              </m:e>
                              <m:sub>
                                <m:r>
                                  <a:rPr lang="pt-PT" sz="12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pt-PT" sz="12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12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𝒒</m:t>
                                </m:r>
                              </m:e>
                              <m:sub>
                                <m:r>
                                  <a:rPr lang="pt-PT" sz="12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𝟐</m:t>
                                </m:r>
                              </m:sub>
                            </m:sSub>
                          </m:e>
                        </m:d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𝟏𝟎𝟎</m:t>
                        </m:r>
                      </m:e>
                    </m:d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</a:rPr>
                      <m:t>= </m:t>
                    </m:r>
                  </m:oMath>
                </a14:m>
                <a:r>
                  <a:rPr lang="pt-PT" sz="12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pt-PT" sz="1200" dirty="0" smtClean="0">
                    <a:solidFill>
                      <a:schemeClr val="tx1"/>
                    </a:solidFill>
                  </a:rPr>
                  <a:t>(</a:t>
                </a:r>
                <a:r>
                  <a:rPr lang="pt-PT" sz="1200" b="1" dirty="0" smtClean="0">
                    <a:solidFill>
                      <a:schemeClr val="tx1"/>
                    </a:solidFill>
                  </a:rPr>
                  <a:t>1000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𝟏𝟎𝟎</m:t>
                        </m:r>
                        <m:r>
                          <a:rPr lang="pt-PT" sz="12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pt-PT" sz="1200" b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𝟖</m:t>
                        </m:r>
                        <m:r>
                          <m:rPr>
                            <m:nor/>
                          </m:rPr>
                          <a:rPr lang="pt-PT" sz="1200" b="1" dirty="0">
                            <a:solidFill>
                              <a:schemeClr val="tx1"/>
                            </a:solidFill>
                          </a:rPr>
                          <m:t> </m:t>
                        </m:r>
                        <m:sSub>
                          <m:sSubPr>
                            <m:ctrlPr>
                              <a:rPr lang="pt-PT" sz="1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𝒒</m:t>
                            </m:r>
                          </m:e>
                          <m:sub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)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</a:rPr>
                      <m:t> −</m:t>
                    </m:r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</a:rPr>
                      <m:t>𝟎</m:t>
                    </m:r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</a:rPr>
                      <m:t>𝟖</m:t>
                    </m:r>
                    <m:sSubSup>
                      <m:sSubSupPr>
                        <m:ctrlP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  <m:sup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sup>
                    </m:sSubSup>
                  </m:oMath>
                </a14:m>
                <a:endParaRPr lang="pt-PT" sz="1200" b="1" dirty="0">
                  <a:solidFill>
                    <a:schemeClr val="tx1"/>
                  </a:solidFill>
                </a:endParaRPr>
              </a:p>
              <a:p>
                <a:pPr marL="0" indent="0" algn="l">
                  <a:buNone/>
                </a:pPr>
                <a:r>
                  <a:rPr lang="pt-PT" sz="1200" b="1" dirty="0" smtClean="0">
                    <a:solidFill>
                      <a:schemeClr val="tx1"/>
                    </a:solidFill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𝑳</m:t>
                        </m:r>
                      </m:e>
                      <m:sub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𝟐</m:t>
                        </m:r>
                      </m:sub>
                    </m:sSub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(</m:t>
                    </m:r>
                    <m:sSub>
                      <m:sSub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pt-PT" sz="1200" b="1" dirty="0">
                    <a:solidFill>
                      <a:schemeClr val="tx1"/>
                    </a:solidFill>
                  </a:rPr>
                  <a:t>)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𝒑</m:t>
                        </m:r>
                        <m:d>
                          <m:dPr>
                            <m:ctrlP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𝑸</m:t>
                            </m:r>
                          </m:e>
                        </m:d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𝟏𝟎𝟎</m:t>
                        </m:r>
                      </m:e>
                    </m:d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𝟏𝟎𝟎𝟎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𝟖</m:t>
                        </m:r>
                        <m:d>
                          <m:dPr>
                            <m:ctrlP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t-PT" sz="12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12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𝒒</m:t>
                                </m:r>
                              </m:e>
                              <m:sub>
                                <m:r>
                                  <a:rPr lang="pt-PT" sz="12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pt-PT" sz="12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12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𝒒</m:t>
                                </m:r>
                              </m:e>
                              <m:sub>
                                <m:r>
                                  <a:rPr lang="pt-PT" sz="12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𝟐</m:t>
                                </m:r>
                              </m:sub>
                            </m:sSub>
                          </m:e>
                        </m:d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𝟏𝟎𝟎</m:t>
                        </m:r>
                      </m:e>
                    </m:d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= </m:t>
                    </m:r>
                  </m:oMath>
                </a14:m>
                <a:r>
                  <a:rPr lang="pt-PT" sz="1200" dirty="0">
                    <a:solidFill>
                      <a:schemeClr val="tx1"/>
                    </a:solidFill>
                  </a:rPr>
                  <a:t> (</a:t>
                </a:r>
                <a:r>
                  <a:rPr lang="pt-PT" sz="1200" b="1" dirty="0">
                    <a:solidFill>
                      <a:schemeClr val="tx1"/>
                    </a:solidFill>
                  </a:rPr>
                  <a:t>1000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𝟏𝟎𝟎</m:t>
                        </m:r>
                        <m:r>
                          <a:rPr lang="pt-PT" sz="1200" b="1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pt-PT" sz="1200" b="1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𝟖</m:t>
                        </m:r>
                        <m:r>
                          <m:rPr>
                            <m:nor/>
                          </m:rPr>
                          <a:rPr lang="pt-PT" sz="1200" b="1" dirty="0">
                            <a:solidFill>
                              <a:schemeClr val="tx1"/>
                            </a:solidFill>
                          </a:rPr>
                          <m:t> </m:t>
                        </m:r>
                        <m:sSub>
                          <m:sSubPr>
                            <m:ctrlP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𝒒</m:t>
                            </m:r>
                          </m:e>
                          <m:sub>
                            <m:r>
                              <a:rPr lang="pt-PT" sz="12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)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sub>
                    </m:sSub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 −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𝟎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𝟖</m:t>
                    </m:r>
                    <m:sSubSup>
                      <m:sSubSupPr>
                        <m:ctrlP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sub>
                      <m:sup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sup>
                    </m:sSubSup>
                  </m:oMath>
                </a14:m>
                <a:endParaRPr lang="pt-PT" sz="1200" b="1" dirty="0" smtClean="0">
                  <a:solidFill>
                    <a:schemeClr val="tx1"/>
                  </a:solidFill>
                </a:endParaRPr>
              </a:p>
              <a:p>
                <a:pPr marL="0" indent="0" algn="l">
                  <a:buNone/>
                </a:pPr>
                <a:endParaRPr lang="pt-PT" sz="1200" b="1" dirty="0">
                  <a:solidFill>
                    <a:schemeClr val="tx1"/>
                  </a:solidFill>
                </a:endParaRPr>
              </a:p>
              <a:p>
                <a:pPr marL="0" indent="0" algn="l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</a:rPr>
                  <a:t> Solução:</a:t>
                </a:r>
              </a:p>
              <a:p>
                <a:pPr marL="0" indent="0" algn="l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 </m:t>
                        </m:r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𝑴𝒂𝒙</m:t>
                        </m:r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 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𝑳</m:t>
                        </m:r>
                      </m:e>
                      <m:sub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𝟏</m:t>
                        </m:r>
                      </m:sub>
                    </m:sSub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(</m:t>
                    </m:r>
                    <m:sSub>
                      <m:sSub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sSubSup>
                      <m:sSubSupPr>
                        <m:ctrlP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sub>
                      <m:sup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pt-PT" sz="1200" dirty="0">
                    <a:solidFill>
                      <a:schemeClr val="tx1"/>
                    </a:solidFill>
                  </a:rPr>
                  <a:t>) = </a:t>
                </a:r>
                <a:r>
                  <a:rPr lang="pt-PT" sz="1200" dirty="0" smtClean="0">
                    <a:solidFill>
                      <a:schemeClr val="tx1"/>
                    </a:solidFill>
                  </a:rPr>
                  <a:t>(</a:t>
                </a:r>
                <a:r>
                  <a:rPr lang="pt-PT" sz="1200" b="1" dirty="0">
                    <a:solidFill>
                      <a:schemeClr val="tx1"/>
                    </a:solidFill>
                  </a:rPr>
                  <a:t>1000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𝟏𝟎𝟎</m:t>
                        </m:r>
                        <m:r>
                          <a:rPr lang="pt-PT" sz="1200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pt-PT" sz="1200" b="1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𝟖</m:t>
                        </m:r>
                        <m:sSubSup>
                          <m:sSubSupPr>
                            <m:ctrlP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𝒒</m:t>
                            </m:r>
                          </m:e>
                          <m:sub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  <m:sup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∗</m:t>
                            </m:r>
                          </m:sup>
                        </m:sSubSup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)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 −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𝟎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𝟖</m:t>
                    </m:r>
                    <m:sSubSup>
                      <m:sSubSupPr>
                        <m:ctrlP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  <m:sup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pt-PT" sz="1200" dirty="0" smtClean="0"/>
                  <a:t>             </a:t>
                </a:r>
                <a:r>
                  <a:rPr lang="pt-PT" sz="1200" dirty="0" smtClean="0">
                    <a:solidFill>
                      <a:schemeClr val="tx1"/>
                    </a:solidFill>
                  </a:rPr>
                  <a:t>e </a:t>
                </a:r>
                <a:r>
                  <a:rPr lang="pt-PT" sz="1200" dirty="0" smtClean="0"/>
                  <a:t>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 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𝑴𝒂𝒙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 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𝑳</m:t>
                        </m:r>
                      </m:e>
                      <m:sub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𝟐</m:t>
                        </m:r>
                      </m:sub>
                    </m:sSub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(</m:t>
                    </m:r>
                    <m:sSubSup>
                      <m:sSubSupPr>
                        <m:ctrlP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𝒒</m:t>
                        </m:r>
                      </m:e>
                      <m:sub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𝟏</m:t>
                        </m:r>
                      </m:sub>
                      <m:sup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∗</m:t>
                        </m:r>
                      </m:sup>
                    </m:sSubSup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pt-PT" sz="1200" dirty="0">
                    <a:solidFill>
                      <a:schemeClr val="tx1"/>
                    </a:solidFill>
                  </a:rPr>
                  <a:t>) = (</a:t>
                </a:r>
                <a:r>
                  <a:rPr lang="pt-PT" sz="1200" b="1" dirty="0">
                    <a:solidFill>
                      <a:schemeClr val="tx1"/>
                    </a:solidFill>
                  </a:rPr>
                  <a:t>1000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𝟏𝟎𝟎</m:t>
                        </m:r>
                        <m:r>
                          <a:rPr lang="pt-PT" sz="1200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pt-PT" sz="1200" b="1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𝟖</m:t>
                        </m:r>
                        <m:sSubSup>
                          <m:sSubSupPr>
                            <m:ctrlP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SupPr>
                          <m:e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pt-PT" sz="12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∗</m:t>
                            </m:r>
                          </m:sup>
                        </m:sSubSup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)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sub>
                    </m:sSub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 −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𝟎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𝟖</m:t>
                    </m:r>
                  </m:oMath>
                </a14:m>
                <a:r>
                  <a:rPr lang="pt-PT" sz="12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sub>
                      <m:sup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sup>
                    </m:sSubSup>
                  </m:oMath>
                </a14:m>
                <a:endParaRPr lang="pt-PT" sz="1200" dirty="0" smtClean="0"/>
              </a:p>
              <a:p>
                <a:pPr marL="0" indent="0" algn="l">
                  <a:buNone/>
                </a:pP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r>
                  <a:rPr lang="pt-PT" sz="14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PT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sz="14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𝜕</m:t>
                        </m:r>
                        <m:sSub>
                          <m:sSubPr>
                            <m:ctrlP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 </m:t>
                            </m:r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𝑳</m:t>
                            </m:r>
                          </m:e>
                          <m:sub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𝟏</m:t>
                            </m:r>
                          </m:sub>
                        </m:s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(</m:t>
                        </m:r>
                        <m:sSub>
                          <m:sSubPr>
                            <m:ctrlP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𝒒</m:t>
                            </m:r>
                          </m:e>
                          <m:sub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sSubSup>
                          <m:sSubSupPr>
                            <m:ctrlP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𝒒</m:t>
                            </m:r>
                          </m:e>
                          <m:sub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  <m:sup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∗</m:t>
                            </m:r>
                          </m:sup>
                        </m:sSubSup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pt-PT" sz="14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𝜕</m:t>
                        </m:r>
                        <m:sSub>
                          <m:sSubPr>
                            <m:ctrlP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𝒒</m:t>
                            </m:r>
                          </m:e>
                          <m:sub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</m:den>
                    </m:f>
                  </m:oMath>
                </a14:m>
                <a:r>
                  <a:rPr lang="pt-PT" sz="1400" dirty="0" smtClean="0">
                    <a:solidFill>
                      <a:schemeClr val="tx1"/>
                    </a:solidFill>
                  </a:rPr>
                  <a:t> =</a:t>
                </a:r>
                <a14:m>
                  <m:oMath xmlns:m="http://schemas.openxmlformats.org/officeDocument/2006/math">
                    <m:r>
                      <a:rPr lang="pt-PT" sz="1400" b="1" dirty="0" smtClean="0">
                        <a:solidFill>
                          <a:schemeClr val="tx1"/>
                        </a:solidFill>
                        <a:latin typeface="Cambria Math"/>
                      </a:rPr>
                      <m:t>1</m:t>
                    </m:r>
                    <m:r>
                      <a:rPr lang="pt-PT" sz="1400" b="1" i="0" dirty="0" smtClean="0">
                        <a:solidFill>
                          <a:schemeClr val="tx1"/>
                        </a:solidFill>
                        <a:latin typeface="Cambria Math"/>
                      </a:rPr>
                      <m:t>𝟎𝟎𝟎</m:t>
                    </m:r>
                    <m:r>
                      <a:rPr lang="pt-PT" sz="1400" b="1" i="1" dirty="0" smtClean="0">
                        <a:solidFill>
                          <a:schemeClr val="tx1"/>
                        </a:solidFill>
                        <a:latin typeface="Cambria Math"/>
                      </a:rPr>
                      <m:t> −</m:t>
                    </m:r>
                    <m:r>
                      <a:rPr lang="pt-PT" sz="1400" b="1" i="1" dirty="0" smtClean="0">
                        <a:solidFill>
                          <a:schemeClr val="tx1"/>
                        </a:solidFill>
                        <a:latin typeface="Cambria Math"/>
                      </a:rPr>
                      <m:t>𝟏𝟎𝟎</m:t>
                    </m:r>
                    <m:r>
                      <a:rPr lang="pt-PT" sz="1400" b="1" i="1" dirty="0" smtClean="0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𝟖</m:t>
                    </m:r>
                    <m:sSubSup>
                      <m:sSubSup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sub>
                      <m:sup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pt-PT" sz="14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1400" b="1" i="0" smtClean="0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r>
                      <a:rPr lang="pt-PT" sz="1400" b="1" i="0" smtClean="0">
                        <a:solidFill>
                          <a:schemeClr val="tx1"/>
                        </a:solidFill>
                        <a:latin typeface="Cambria Math"/>
                      </a:rPr>
                      <m:t>𝟐</m:t>
                    </m:r>
                    <m:r>
                      <a:rPr lang="pt-PT" sz="1400" b="1" i="0" smtClean="0">
                        <a:solidFill>
                          <a:schemeClr val="tx1"/>
                        </a:solidFill>
                        <a:latin typeface="Cambria Math"/>
                      </a:rPr>
                      <m:t>∗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𝟎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𝟖</m:t>
                    </m:r>
                    <m:sSub>
                      <m:sSubPr>
                        <m:ctrlP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𝟎</m:t>
                    </m:r>
                  </m:oMath>
                </a14:m>
                <a:r>
                  <a:rPr lang="pt-PT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PT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𝜕</m:t>
                        </m:r>
                        <m:sSub>
                          <m:sSubPr>
                            <m:ctrlP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 </m:t>
                            </m:r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𝑳</m:t>
                            </m:r>
                          </m:e>
                          <m:sub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𝟐</m:t>
                            </m:r>
                          </m:sub>
                        </m:s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(</m:t>
                        </m:r>
                        <m:sSubSup>
                          <m:sSubSupPr>
                            <m:ctrlP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SupPr>
                          <m:e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∗</m:t>
                            </m:r>
                          </m:sup>
                        </m:sSubSup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𝒒</m:t>
                            </m:r>
                          </m:e>
                          <m:sub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pt-PT" sz="1400" dirty="0">
                            <a:solidFill>
                              <a:schemeClr val="tx1"/>
                            </a:solidFill>
                          </a:rPr>
                          <m:t>)</m:t>
                        </m:r>
                      </m:num>
                      <m:den>
                        <m:r>
                          <a:rPr lang="pt-PT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𝜕</m:t>
                        </m:r>
                        <m:sSub>
                          <m:sSubPr>
                            <m:ctrlP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𝒒</m:t>
                            </m:r>
                          </m:e>
                          <m:sub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r>
                  <a:rPr lang="pt-PT" sz="1400" dirty="0">
                    <a:solidFill>
                      <a:schemeClr val="tx1"/>
                    </a:solidFill>
                  </a:rPr>
                  <a:t> =</a:t>
                </a:r>
                <a14:m>
                  <m:oMath xmlns:m="http://schemas.openxmlformats.org/officeDocument/2006/math">
                    <m:r>
                      <a:rPr lang="pt-PT" sz="1400" b="1" dirty="0">
                        <a:solidFill>
                          <a:schemeClr val="tx1"/>
                        </a:solidFill>
                        <a:latin typeface="Cambria Math"/>
                      </a:rPr>
                      <m:t>1</m:t>
                    </m:r>
                    <m:r>
                      <a:rPr lang="pt-PT" sz="1400" b="1" dirty="0">
                        <a:solidFill>
                          <a:schemeClr val="tx1"/>
                        </a:solidFill>
                        <a:latin typeface="Cambria Math"/>
                      </a:rPr>
                      <m:t>𝟎𝟎𝟎</m:t>
                    </m:r>
                    <m:r>
                      <a:rPr lang="pt-PT" sz="1400" b="1" i="1" dirty="0">
                        <a:solidFill>
                          <a:schemeClr val="tx1"/>
                        </a:solidFill>
                        <a:latin typeface="Cambria Math"/>
                      </a:rPr>
                      <m:t> −</m:t>
                    </m:r>
                    <m:r>
                      <a:rPr lang="pt-PT" sz="1400" b="1" i="1" dirty="0">
                        <a:solidFill>
                          <a:schemeClr val="tx1"/>
                        </a:solidFill>
                        <a:latin typeface="Cambria Math"/>
                      </a:rPr>
                      <m:t>𝟏𝟎𝟎</m:t>
                    </m:r>
                    <m:r>
                      <a:rPr lang="pt-PT" sz="1400" b="1" i="1" dirty="0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𝟖</m:t>
                    </m:r>
                    <m:sSubSup>
                      <m:sSubSup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  <m:sup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pt-PT" sz="14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1400" b="1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r>
                      <a:rPr lang="pt-PT" sz="1400" b="1">
                        <a:solidFill>
                          <a:schemeClr val="tx1"/>
                        </a:solidFill>
                        <a:latin typeface="Cambria Math"/>
                      </a:rPr>
                      <m:t>𝟐</m:t>
                    </m:r>
                    <m:r>
                      <a:rPr lang="pt-PT" sz="1400" b="1">
                        <a:solidFill>
                          <a:schemeClr val="tx1"/>
                        </a:solidFill>
                        <a:latin typeface="Cambria Math"/>
                      </a:rPr>
                      <m:t>∗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𝟎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𝟖</m:t>
                    </m:r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𝒒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sub>
                    </m:sSub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𝟎</m:t>
                    </m:r>
                  </m:oMath>
                </a14:m>
                <a:endParaRPr lang="pt-PT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endParaRPr lang="pt-PT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 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𝒒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𝟏</m:t>
                        </m:r>
                      </m:sub>
                      <m:sup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∗</m:t>
                        </m:r>
                      </m:sup>
                    </m:sSubSup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𝟏𝟎𝟎𝟎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−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𝟏𝟎𝟎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−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𝟎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,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𝟖</m:t>
                        </m:r>
                        <m:sSubSup>
                          <m:sSubSupPr>
                            <m:ctrlP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SupPr>
                          <m:e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∗</m:t>
                            </m:r>
                          </m:sup>
                        </m:sSubSup>
                      </m:num>
                      <m:den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𝟐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∗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𝟎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,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𝟖</m:t>
                        </m:r>
                      </m:den>
                    </m:f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𝟗𝟎𝟎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−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𝟎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,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𝟖</m:t>
                        </m:r>
                        <m:sSubSup>
                          <m:sSubSupPr>
                            <m:ctrlP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SupPr>
                          <m:e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∗</m:t>
                            </m:r>
                          </m:sup>
                        </m:sSubSup>
                      </m:num>
                      <m:den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𝟏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,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pt-PT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𝒒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𝟐</m:t>
                        </m:r>
                      </m:sub>
                      <m:sup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∗</m:t>
                        </m:r>
                      </m:sup>
                    </m:sSubSup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𝟏𝟎𝟎𝟎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−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𝟏𝟎𝟎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−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𝟎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,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𝟖</m:t>
                        </m:r>
                        <m:sSubSup>
                          <m:sSubSupPr>
                            <m:ctrlP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SupPr>
                          <m:e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∗</m:t>
                            </m:r>
                          </m:sup>
                        </m:sSubSup>
                      </m:num>
                      <m:den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𝟐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∗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𝟎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,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𝟖</m:t>
                        </m:r>
                      </m:den>
                    </m:f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𝟗𝟎𝟎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−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𝟎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,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𝟖</m:t>
                        </m:r>
                        <m:sSubSup>
                          <m:sSubSupPr>
                            <m:ctrlP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SupPr>
                          <m:e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pt-PT" sz="1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∗</m:t>
                            </m:r>
                          </m:sup>
                        </m:sSubSup>
                      </m:num>
                      <m:den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𝟏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,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𝟔</m:t>
                        </m:r>
                      </m:den>
                    </m:f>
                  </m:oMath>
                </a14:m>
                <a:endParaRPr lang="pt-PT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Resolvendo por substituição, vem </a:t>
                </a:r>
              </a:p>
              <a:p>
                <a:pPr marL="0" indent="0" algn="l">
                  <a:buNone/>
                </a:pP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r>
                  <a:rPr lang="pt-PT" sz="1200" b="1" dirty="0" smtClean="0">
                    <a:solidFill>
                      <a:schemeClr val="tx1"/>
                    </a:solidFill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𝒒</m:t>
                        </m:r>
                      </m:e>
                      <m:sub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𝟏</m:t>
                        </m:r>
                      </m:sub>
                      <m:sup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∗</m:t>
                        </m:r>
                      </m:sup>
                    </m:sSubSup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𝟏𝟎𝟎𝟎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−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𝟏𝟎𝟎</m:t>
                        </m:r>
                      </m:num>
                      <m:den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𝟑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∗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𝟎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,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𝟖</m:t>
                        </m:r>
                      </m:den>
                    </m:f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𝟑𝟕𝟓</m:t>
                    </m:r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𝒒</m:t>
                        </m:r>
                      </m:e>
                      <m:sub>
                        <m:r>
                          <a:rPr lang="pt-PT" sz="12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𝟐</m:t>
                        </m:r>
                      </m:sub>
                      <m:sup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∗</m:t>
                        </m:r>
                      </m:sup>
                    </m:sSubSup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𝟏𝟎𝟎𝟎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−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𝟏𝟎𝟎</m:t>
                        </m:r>
                      </m:num>
                      <m:den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𝟑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∗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𝟎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,</m:t>
                        </m:r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𝟖</m:t>
                        </m:r>
                      </m:den>
                    </m:f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𝟑𝟕𝟓</m:t>
                    </m:r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</a:rPr>
                      <m:t>𝒑</m:t>
                    </m:r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400; Lucro da Empresa 1,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𝑳</m:t>
                        </m:r>
                      </m:e>
                      <m:sub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112 500; Lucro Empresa 2,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𝑳</m:t>
                        </m:r>
                      </m:e>
                      <m:sub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112 500</a:t>
                </a: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r>
                  <a:rPr lang="pt-PT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Exemplo.14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(Jogo, finito, sequencial de </a:t>
                </a:r>
                <a:r>
                  <a:rPr lang="pt-PT" sz="12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2-Pessoas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 Considerem-se duas empresas, I e II, com dois </a:t>
                </a:r>
                <a:r>
                  <a:rPr lang="pt-PT" sz="12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standards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(estratégias), A e B. A empresa I prefere A e a empresa II prefere B, mas qualquer uma delas pode utilizar qualquer </a:t>
                </a:r>
                <a:r>
                  <a:rPr lang="pt-PT" sz="12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standard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Supondo que I é a primeira a escolher, tem-se a árvore das diversas estratégias:</a:t>
                </a:r>
              </a:p>
              <a:p>
                <a:pPr marL="0" indent="0" algn="l">
                  <a:buNone/>
                </a:pP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r>
                  <a:rPr lang="pt-PT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                                                      </a:t>
                </a:r>
              </a:p>
              <a:p>
                <a:pPr marL="0" indent="0" algn="l">
                  <a:buNone/>
                </a:pPr>
                <a:r>
                  <a:rPr lang="pt-PT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                                                   </a:t>
                </a:r>
                <a:endParaRPr lang="en-GB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6" name="Subtítulo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4294967295"/>
              </p:nvPr>
            </p:nvSpPr>
            <p:spPr>
              <a:xfrm>
                <a:off x="501834" y="491570"/>
                <a:ext cx="8254631" cy="6090760"/>
              </a:xfr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o 2"/>
          <p:cNvGraphicFramePr>
            <a:graphicFrameLocks noChangeAspect="1"/>
          </p:cNvGraphicFramePr>
          <p:nvPr>
            <p:extLst/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345" name="Equação" r:id="rId9" imgW="114120" imgH="215640" progId="Equation.3">
                  <p:embed/>
                </p:oleObj>
              </mc:Choice>
              <mc:Fallback>
                <p:oleObj name="Equação" r:id="rId9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676456" y="597556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BA8F932-C44C-4D51-BBA6-4BE62AF1DBD2}" type="slidenum">
              <a:rPr lang="en-GB" altLang="pt-PT" smtClean="0"/>
              <a:pPr>
                <a:defRPr/>
              </a:pPr>
              <a:t>3</a:t>
            </a:fld>
            <a:endParaRPr lang="en-GB" altLang="pt-PT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6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357"/>
    </mc:Choice>
    <mc:Fallback xmlns="">
      <p:transition spd="slow" advTm="387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o 3"/>
          <p:cNvGraphicFramePr>
            <a:graphicFrameLocks noChangeAspect="1"/>
          </p:cNvGraphicFramePr>
          <p:nvPr>
            <p:extLst/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942" name="Equação" r:id="rId6" imgW="114120" imgH="215640" progId="Equation.3">
                  <p:embed/>
                </p:oleObj>
              </mc:Choice>
              <mc:Fallback>
                <p:oleObj name="Equação" r:id="rId6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o 2"/>
          <p:cNvGraphicFramePr>
            <a:graphicFrameLocks noChangeAspect="1"/>
          </p:cNvGraphicFramePr>
          <p:nvPr>
            <p:extLst/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943" name="Equação" r:id="rId8" imgW="114120" imgH="215640" progId="Equation.3">
                  <p:embed/>
                </p:oleObj>
              </mc:Choice>
              <mc:Fallback>
                <p:oleObj name="Equação" r:id="rId8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676456" y="597556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cxnSp>
        <p:nvCxnSpPr>
          <p:cNvPr id="7" name="Conexão recta 6"/>
          <p:cNvCxnSpPr/>
          <p:nvPr/>
        </p:nvCxnSpPr>
        <p:spPr>
          <a:xfrm flipV="1">
            <a:off x="907640" y="1477180"/>
            <a:ext cx="1072072" cy="39304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xão recta 10"/>
          <p:cNvCxnSpPr/>
          <p:nvPr/>
        </p:nvCxnSpPr>
        <p:spPr>
          <a:xfrm flipV="1">
            <a:off x="2848624" y="1139846"/>
            <a:ext cx="2011408" cy="28803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xão recta 11"/>
          <p:cNvCxnSpPr/>
          <p:nvPr/>
        </p:nvCxnSpPr>
        <p:spPr>
          <a:xfrm>
            <a:off x="2848624" y="1499885"/>
            <a:ext cx="2011408" cy="22375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907640" y="2075949"/>
            <a:ext cx="1175416" cy="32235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cta 13"/>
          <p:cNvCxnSpPr/>
          <p:nvPr/>
        </p:nvCxnSpPr>
        <p:spPr>
          <a:xfrm flipV="1">
            <a:off x="2974504" y="2075948"/>
            <a:ext cx="1885528" cy="32235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cta 14"/>
          <p:cNvCxnSpPr/>
          <p:nvPr/>
        </p:nvCxnSpPr>
        <p:spPr>
          <a:xfrm>
            <a:off x="2961472" y="2486197"/>
            <a:ext cx="1898560" cy="22589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ixaDeTexto 35"/>
          <p:cNvSpPr txBox="1"/>
          <p:nvPr/>
        </p:nvSpPr>
        <p:spPr>
          <a:xfrm>
            <a:off x="2083056" y="1273988"/>
            <a:ext cx="739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err="1" smtClean="0"/>
              <a:t>Emp</a:t>
            </a:r>
            <a:r>
              <a:rPr lang="pt-PT" sz="1400" b="1" dirty="0" smtClean="0"/>
              <a:t> II</a:t>
            </a:r>
            <a:endParaRPr lang="pt-PT" sz="1400" b="1" dirty="0"/>
          </a:p>
        </p:txBody>
      </p:sp>
      <p:sp>
        <p:nvSpPr>
          <p:cNvPr id="37" name="CaixaDeTexto 36"/>
          <p:cNvSpPr txBox="1"/>
          <p:nvPr/>
        </p:nvSpPr>
        <p:spPr>
          <a:xfrm>
            <a:off x="2141744" y="2290732"/>
            <a:ext cx="83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err="1" smtClean="0"/>
              <a:t>Emp</a:t>
            </a:r>
            <a:r>
              <a:rPr lang="pt-PT" sz="1400" b="1" dirty="0" smtClean="0"/>
              <a:t> II</a:t>
            </a:r>
            <a:endParaRPr lang="pt-PT" sz="1400" b="1" dirty="0"/>
          </a:p>
        </p:txBody>
      </p:sp>
      <p:sp>
        <p:nvSpPr>
          <p:cNvPr id="38" name="CaixaDeTexto 37"/>
          <p:cNvSpPr txBox="1"/>
          <p:nvPr/>
        </p:nvSpPr>
        <p:spPr>
          <a:xfrm>
            <a:off x="432572" y="1794556"/>
            <a:ext cx="83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err="1" smtClean="0"/>
              <a:t>Emp</a:t>
            </a:r>
            <a:r>
              <a:rPr lang="pt-PT" sz="1400" b="1" dirty="0" smtClean="0"/>
              <a:t> I</a:t>
            </a:r>
            <a:endParaRPr lang="pt-PT" sz="1400" b="1" dirty="0"/>
          </a:p>
        </p:txBody>
      </p:sp>
      <p:sp>
        <p:nvSpPr>
          <p:cNvPr id="43" name="CaixaDeTexto 42"/>
          <p:cNvSpPr txBox="1"/>
          <p:nvPr/>
        </p:nvSpPr>
        <p:spPr>
          <a:xfrm>
            <a:off x="1002936" y="1323292"/>
            <a:ext cx="83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 smtClean="0"/>
              <a:t>Est</a:t>
            </a:r>
            <a:r>
              <a:rPr lang="pt-PT" sz="1400" dirty="0" smtClean="0"/>
              <a:t> A</a:t>
            </a:r>
            <a:endParaRPr lang="pt-PT" sz="1400" dirty="0"/>
          </a:p>
        </p:txBody>
      </p:sp>
      <p:sp>
        <p:nvSpPr>
          <p:cNvPr id="44" name="CaixaDeTexto 43"/>
          <p:cNvSpPr txBox="1"/>
          <p:nvPr/>
        </p:nvSpPr>
        <p:spPr>
          <a:xfrm>
            <a:off x="1002936" y="2290733"/>
            <a:ext cx="83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 smtClean="0"/>
              <a:t>Est</a:t>
            </a:r>
            <a:r>
              <a:rPr lang="pt-PT" sz="1400" dirty="0" smtClean="0"/>
              <a:t> B</a:t>
            </a:r>
            <a:endParaRPr lang="pt-PT" sz="1400" dirty="0"/>
          </a:p>
        </p:txBody>
      </p:sp>
      <p:sp>
        <p:nvSpPr>
          <p:cNvPr id="45" name="CaixaDeTexto 44"/>
          <p:cNvSpPr txBox="1"/>
          <p:nvPr/>
        </p:nvSpPr>
        <p:spPr>
          <a:xfrm>
            <a:off x="3163176" y="946448"/>
            <a:ext cx="83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/>
            <a:r>
              <a:rPr lang="pt-PT" sz="1400" dirty="0" err="1" smtClean="0"/>
              <a:t>Est</a:t>
            </a:r>
            <a:r>
              <a:rPr lang="pt-PT" sz="1400" dirty="0" smtClean="0"/>
              <a:t> A</a:t>
            </a:r>
            <a:endParaRPr lang="pt-PT" sz="1400" dirty="0"/>
          </a:p>
        </p:txBody>
      </p:sp>
      <p:sp>
        <p:nvSpPr>
          <p:cNvPr id="46" name="CaixaDeTexto 45"/>
          <p:cNvSpPr txBox="1"/>
          <p:nvPr/>
        </p:nvSpPr>
        <p:spPr>
          <a:xfrm>
            <a:off x="3131840" y="1602992"/>
            <a:ext cx="83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 smtClean="0"/>
              <a:t>Est</a:t>
            </a:r>
            <a:r>
              <a:rPr lang="pt-PT" sz="1400" dirty="0" smtClean="0"/>
              <a:t> B</a:t>
            </a:r>
            <a:endParaRPr lang="pt-PT" sz="1400" dirty="0"/>
          </a:p>
        </p:txBody>
      </p:sp>
      <p:sp>
        <p:nvSpPr>
          <p:cNvPr id="47" name="CaixaDeTexto 46"/>
          <p:cNvSpPr txBox="1"/>
          <p:nvPr/>
        </p:nvSpPr>
        <p:spPr>
          <a:xfrm>
            <a:off x="3131840" y="1922060"/>
            <a:ext cx="83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 smtClean="0"/>
              <a:t>Est</a:t>
            </a:r>
            <a:r>
              <a:rPr lang="pt-PT" sz="1400" dirty="0" smtClean="0"/>
              <a:t> A</a:t>
            </a:r>
            <a:endParaRPr lang="pt-PT" sz="1400" dirty="0"/>
          </a:p>
        </p:txBody>
      </p:sp>
      <p:sp>
        <p:nvSpPr>
          <p:cNvPr id="48" name="CaixaDeTexto 47"/>
          <p:cNvSpPr txBox="1"/>
          <p:nvPr/>
        </p:nvSpPr>
        <p:spPr>
          <a:xfrm>
            <a:off x="3131840" y="2558205"/>
            <a:ext cx="83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 smtClean="0"/>
              <a:t>Est</a:t>
            </a:r>
            <a:r>
              <a:rPr lang="pt-PT" sz="1400" dirty="0" smtClean="0"/>
              <a:t> B</a:t>
            </a:r>
            <a:endParaRPr lang="pt-PT" sz="1400" dirty="0"/>
          </a:p>
        </p:txBody>
      </p:sp>
      <p:sp>
        <p:nvSpPr>
          <p:cNvPr id="49" name="CaixaDeTexto 48"/>
          <p:cNvSpPr txBox="1"/>
          <p:nvPr/>
        </p:nvSpPr>
        <p:spPr>
          <a:xfrm>
            <a:off x="6948264" y="692696"/>
            <a:ext cx="13681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Ganho </a:t>
            </a:r>
            <a:r>
              <a:rPr lang="pt-PT" sz="1400" dirty="0" err="1" smtClean="0"/>
              <a:t>Emp</a:t>
            </a:r>
            <a:r>
              <a:rPr lang="pt-PT" sz="1400" dirty="0" smtClean="0"/>
              <a:t> II </a:t>
            </a:r>
          </a:p>
          <a:p>
            <a:r>
              <a:rPr lang="pt-PT" sz="1400" dirty="0"/>
              <a:t> </a:t>
            </a:r>
            <a:r>
              <a:rPr lang="pt-PT" sz="1400" dirty="0" smtClean="0"/>
              <a:t>           5</a:t>
            </a:r>
          </a:p>
          <a:p>
            <a:endParaRPr lang="pt-PT" sz="1400" dirty="0"/>
          </a:p>
          <a:p>
            <a:endParaRPr lang="pt-PT" sz="1400" dirty="0" smtClean="0"/>
          </a:p>
          <a:p>
            <a:r>
              <a:rPr lang="pt-PT" sz="1400" dirty="0"/>
              <a:t> </a:t>
            </a:r>
            <a:r>
              <a:rPr lang="pt-PT" sz="1400" dirty="0" smtClean="0"/>
              <a:t>           4</a:t>
            </a:r>
          </a:p>
          <a:p>
            <a:endParaRPr lang="pt-PT" sz="1400" dirty="0"/>
          </a:p>
          <a:p>
            <a:r>
              <a:rPr lang="pt-PT" sz="1400" dirty="0" smtClean="0"/>
              <a:t>            2</a:t>
            </a:r>
          </a:p>
          <a:p>
            <a:endParaRPr lang="pt-PT" sz="1400" dirty="0"/>
          </a:p>
          <a:p>
            <a:r>
              <a:rPr lang="pt-PT" sz="1400" dirty="0" smtClean="0"/>
              <a:t>           </a:t>
            </a:r>
          </a:p>
          <a:p>
            <a:r>
              <a:rPr lang="pt-PT" sz="1400" dirty="0"/>
              <a:t> </a:t>
            </a:r>
            <a:r>
              <a:rPr lang="pt-PT" sz="1400" dirty="0" smtClean="0"/>
              <a:t>          10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5220754" y="643223"/>
            <a:ext cx="12961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Ganho </a:t>
            </a:r>
            <a:r>
              <a:rPr lang="pt-PT" sz="1400" dirty="0" err="1" smtClean="0"/>
              <a:t>Emp</a:t>
            </a:r>
            <a:r>
              <a:rPr lang="pt-PT" sz="1400" dirty="0" smtClean="0"/>
              <a:t> I</a:t>
            </a:r>
          </a:p>
          <a:p>
            <a:r>
              <a:rPr lang="pt-PT" sz="1400" dirty="0"/>
              <a:t> </a:t>
            </a:r>
            <a:r>
              <a:rPr lang="pt-PT" sz="1400" dirty="0" smtClean="0"/>
              <a:t>        10</a:t>
            </a:r>
          </a:p>
          <a:p>
            <a:endParaRPr lang="pt-PT" sz="1400" dirty="0"/>
          </a:p>
          <a:p>
            <a:endParaRPr lang="pt-PT" sz="1400" dirty="0"/>
          </a:p>
          <a:p>
            <a:r>
              <a:rPr lang="pt-PT" sz="1400" dirty="0" smtClean="0"/>
              <a:t>           4</a:t>
            </a:r>
          </a:p>
          <a:p>
            <a:r>
              <a:rPr lang="pt-PT" sz="1400" dirty="0" smtClean="0"/>
              <a:t>           </a:t>
            </a:r>
          </a:p>
          <a:p>
            <a:r>
              <a:rPr lang="pt-PT" sz="1400" dirty="0"/>
              <a:t> </a:t>
            </a:r>
            <a:r>
              <a:rPr lang="pt-PT" sz="1400" dirty="0" smtClean="0"/>
              <a:t>          2</a:t>
            </a:r>
          </a:p>
          <a:p>
            <a:endParaRPr lang="pt-PT" sz="1400" dirty="0"/>
          </a:p>
          <a:p>
            <a:r>
              <a:rPr lang="pt-PT" sz="1400" dirty="0" smtClean="0"/>
              <a:t>           </a:t>
            </a:r>
          </a:p>
          <a:p>
            <a:r>
              <a:rPr lang="pt-PT" sz="1400" dirty="0"/>
              <a:t> </a:t>
            </a:r>
            <a:r>
              <a:rPr lang="pt-PT" sz="1400" dirty="0" smtClean="0"/>
              <a:t>          5</a:t>
            </a:r>
          </a:p>
          <a:p>
            <a:endParaRPr lang="pt-PT" sz="1400" dirty="0"/>
          </a:p>
          <a:p>
            <a:endParaRPr lang="pt-PT" sz="1400" dirty="0" smtClean="0"/>
          </a:p>
          <a:p>
            <a:endParaRPr lang="pt-PT" sz="1400" dirty="0"/>
          </a:p>
          <a:p>
            <a:endParaRPr lang="pt-PT" sz="1400" dirty="0"/>
          </a:p>
        </p:txBody>
      </p:sp>
      <p:graphicFrame>
        <p:nvGraphicFramePr>
          <p:cNvPr id="68" name="Tabela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641326"/>
              </p:ext>
            </p:extLst>
          </p:nvPr>
        </p:nvGraphicFramePr>
        <p:xfrm>
          <a:off x="1025592" y="4884659"/>
          <a:ext cx="197136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2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7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1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0027">
                <a:tc>
                  <a:txBody>
                    <a:bodyPr/>
                    <a:lstStyle/>
                    <a:p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Est</a:t>
                      </a:r>
                      <a:r>
                        <a:rPr lang="pt-PT" sz="1200" dirty="0" smtClean="0"/>
                        <a:t> A</a:t>
                      </a:r>
                      <a:endParaRPr lang="pt-P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200" dirty="0" err="1" smtClean="0"/>
                        <a:t>Est</a:t>
                      </a:r>
                      <a:r>
                        <a:rPr lang="pt-PT" sz="1200" dirty="0" smtClean="0"/>
                        <a:t> B</a:t>
                      </a:r>
                      <a:endParaRPr lang="pt-P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027">
                <a:tc>
                  <a:txBody>
                    <a:bodyPr/>
                    <a:lstStyle/>
                    <a:p>
                      <a:r>
                        <a:rPr lang="pt-PT" sz="1200" b="1" dirty="0" err="1" smtClean="0"/>
                        <a:t>Est</a:t>
                      </a:r>
                      <a:r>
                        <a:rPr lang="pt-PT" sz="1200" b="1" dirty="0" smtClean="0"/>
                        <a:t> A</a:t>
                      </a:r>
                      <a:endParaRPr lang="pt-PT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/>
                        <a:t>(10; 5)</a:t>
                      </a:r>
                      <a:endParaRPr lang="pt-PT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/>
                        <a:t>(4; 4)</a:t>
                      </a:r>
                      <a:endParaRPr lang="pt-PT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027">
                <a:tc>
                  <a:txBody>
                    <a:bodyPr/>
                    <a:lstStyle/>
                    <a:p>
                      <a:r>
                        <a:rPr lang="pt-PT" sz="1200" b="1" dirty="0" err="1" smtClean="0"/>
                        <a:t>Est</a:t>
                      </a:r>
                      <a:r>
                        <a:rPr lang="pt-PT" sz="1200" b="1" baseline="0" dirty="0" smtClean="0"/>
                        <a:t> B</a:t>
                      </a:r>
                      <a:endParaRPr lang="pt-PT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/>
                        <a:t>(2; 2)</a:t>
                      </a:r>
                      <a:endParaRPr lang="pt-PT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/>
                        <a:t>(5; 10)</a:t>
                      </a:r>
                      <a:endParaRPr lang="pt-PT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9" name="CaixaDeTexto 68"/>
          <p:cNvSpPr txBox="1"/>
          <p:nvPr/>
        </p:nvSpPr>
        <p:spPr>
          <a:xfrm>
            <a:off x="408502" y="5142250"/>
            <a:ext cx="700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err="1" smtClean="0"/>
              <a:t>Emp</a:t>
            </a:r>
            <a:r>
              <a:rPr lang="pt-PT" sz="1400" b="1" dirty="0" smtClean="0"/>
              <a:t> I</a:t>
            </a:r>
            <a:endParaRPr lang="pt-PT" sz="1400" b="1" dirty="0"/>
          </a:p>
        </p:txBody>
      </p:sp>
      <p:sp>
        <p:nvSpPr>
          <p:cNvPr id="70" name="CaixaDeTexto 69"/>
          <p:cNvSpPr txBox="1"/>
          <p:nvPr/>
        </p:nvSpPr>
        <p:spPr>
          <a:xfrm>
            <a:off x="1643736" y="4581128"/>
            <a:ext cx="83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err="1" smtClean="0"/>
              <a:t>Emp</a:t>
            </a:r>
            <a:r>
              <a:rPr lang="pt-PT" sz="1400" b="1" dirty="0" smtClean="0"/>
              <a:t> II</a:t>
            </a:r>
            <a:endParaRPr lang="pt-PT" sz="1400" b="1" dirty="0"/>
          </a:p>
        </p:txBody>
      </p:sp>
      <p:sp>
        <p:nvSpPr>
          <p:cNvPr id="71" name="CaixaDeTexto 70"/>
          <p:cNvSpPr txBox="1"/>
          <p:nvPr/>
        </p:nvSpPr>
        <p:spPr>
          <a:xfrm>
            <a:off x="3891287" y="4771190"/>
            <a:ext cx="49671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Neste caso, existem dois Pontos de equilíbrio:</a:t>
            </a:r>
          </a:p>
          <a:p>
            <a:endParaRPr lang="pt-PT" sz="1400" dirty="0" smtClean="0"/>
          </a:p>
          <a:p>
            <a:r>
              <a:rPr lang="pt-PT" sz="1400" i="1" dirty="0" smtClean="0"/>
              <a:t>(A; A) </a:t>
            </a:r>
            <a:r>
              <a:rPr lang="pt-PT" sz="1400" b="1" dirty="0" smtClean="0"/>
              <a:t>= (10; 5)    </a:t>
            </a:r>
            <a:r>
              <a:rPr lang="pt-PT" sz="1400" dirty="0" smtClean="0"/>
              <a:t>e</a:t>
            </a:r>
            <a:r>
              <a:rPr lang="pt-PT" sz="1400" b="1" dirty="0" smtClean="0"/>
              <a:t>     </a:t>
            </a:r>
            <a:r>
              <a:rPr lang="pt-PT" sz="1400" i="1" dirty="0" smtClean="0"/>
              <a:t>(B; B) </a:t>
            </a:r>
            <a:r>
              <a:rPr lang="pt-PT" sz="1400" b="1" dirty="0" smtClean="0"/>
              <a:t>= (5; 10) </a:t>
            </a:r>
          </a:p>
          <a:p>
            <a:endParaRPr lang="pt-PT" sz="1400" b="1" dirty="0" smtClean="0"/>
          </a:p>
          <a:p>
            <a:r>
              <a:rPr lang="pt-PT" sz="1400" dirty="0" smtClean="0"/>
              <a:t>Entrando</a:t>
            </a:r>
            <a:r>
              <a:rPr lang="pt-PT" sz="1400" b="1" dirty="0" smtClean="0"/>
              <a:t> </a:t>
            </a:r>
            <a:r>
              <a:rPr lang="pt-PT" sz="1400" b="1" dirty="0" err="1" smtClean="0"/>
              <a:t>Emp</a:t>
            </a:r>
            <a:r>
              <a:rPr lang="pt-PT" sz="1400" b="1" dirty="0" smtClean="0"/>
              <a:t> I </a:t>
            </a:r>
            <a:r>
              <a:rPr lang="pt-PT" sz="1400" dirty="0" smtClean="0"/>
              <a:t>em primeiro lugar, prevalece o ponto (10; 5)</a:t>
            </a:r>
            <a:endParaRPr lang="pt-PT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BA8F932-C44C-4D51-BBA6-4BE62AF1DBD2}" type="slidenum">
              <a:rPr lang="en-GB" altLang="pt-PT" smtClean="0"/>
              <a:pPr>
                <a:defRPr/>
              </a:pPr>
              <a:t>4</a:t>
            </a:fld>
            <a:endParaRPr lang="en-GB" altLang="pt-PT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875"/>
    </mc:Choice>
    <mc:Fallback xmlns="">
      <p:transition spd="slow" advTm="311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4927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PT" sz="1800" b="1" dirty="0" smtClean="0">
                <a:latin typeface="Arial" pitchFamily="34" charset="0"/>
                <a:cs typeface="Arial" pitchFamily="34" charset="0"/>
              </a:rPr>
              <a:t>ISEG – CURSO DE MAEG 2018/19 - INVESTIGAÇÃO OPERACIONAL II</a:t>
            </a:r>
            <a:endParaRPr lang="en-GB" sz="1800" b="1" dirty="0" smtClean="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1" name="Subtítulo 3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467544" y="549275"/>
                <a:ext cx="8208912" cy="5976664"/>
              </a:xfrm>
            </p:spPr>
            <p:txBody>
              <a:bodyPr/>
              <a:lstStyle/>
              <a:p>
                <a:endParaRPr lang="pt-PT" altLang="pt-PT" sz="12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pt-PT" alt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Exemplo de um jogo sequencial (barreira à entrada com excesso de capacidade) (ver detalhe dos cálculos no Anexo C). 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 empresas 1 e 2 estão a estudar a possibilidade de entrar num mercado e dispõem cada uma de três estratégias de investimento: </a:t>
                </a:r>
                <a:r>
                  <a:rPr lang="pt-PT" alt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Não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investir </a:t>
                </a:r>
                <a:r>
                  <a:rPr lang="pt-PT" alt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(N), 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investir numa fábrica </a:t>
                </a:r>
                <a:r>
                  <a:rPr lang="pt-PT" alt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Pequena (P)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 investir numa fábrica </a:t>
                </a:r>
                <a:r>
                  <a:rPr lang="pt-PT" alt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Grande (G). </a:t>
                </a:r>
              </a:p>
              <a:p>
                <a:pPr algn="just"/>
                <a:endParaRPr lang="pt-PT" alt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 montante a investir numa fábrica pequena é de U$ 1 100 000, sendo a produção máxima anual de 100 unidades. Se o investimento for feito numa fábrica grande, o montante do dispêndio é de U$ 3 300 000,  com uma capacidade anual de 600 unidades, portanto, para além das necessidades do mercado, assumindo-se então que não existe limitação de capacidade face às necessidades. Assim, só a unidade pequena tem restrição de capacidade. A realizarem-se os investimentos ocorrem no ano inicial (ano zero).</a:t>
                </a:r>
              </a:p>
              <a:p>
                <a:pPr algn="just"/>
                <a:endParaRPr lang="pt-PT" alt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Neste mercado o preço de equilíbrio é função da procura  anual total, </a:t>
                </a:r>
                <a14:m>
                  <m:oMath xmlns:m="http://schemas.openxmlformats.org/officeDocument/2006/math">
                    <m:r>
                      <a:rPr lang="pt-PT" altLang="pt-PT" sz="1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𝑸</m:t>
                    </m:r>
                  </m:oMath>
                </a14:m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assumindo-se a seguinte curva (linear) da procura inversa: </a:t>
                </a:r>
                <a14:m>
                  <m:oMath xmlns:m="http://schemas.openxmlformats.org/officeDocument/2006/math"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𝟗𝟎𝟎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𝑸</m:t>
                    </m:r>
                    <m:r>
                      <a:rPr lang="pt-PT" altLang="pt-PT" sz="12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em que </a:t>
                </a:r>
                <a14:m>
                  <m:oMath xmlns:m="http://schemas.openxmlformats.org/officeDocument/2006/math"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</m:oMath>
                </a14:m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é o preço em U$. A produção anual de cada uma das empresas, a determinar, será, </a:t>
                </a:r>
                <a:r>
                  <a:rPr lang="pt-PT" alt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respectivamente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para as empresas 1 e 2,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</a:t>
                </a:r>
                <a:r>
                  <a:rPr lang="pt-PT" alt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pt-PT" alt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curva da procura da procura, em função das produções das duas empresas, pode então escrever-se na forma </a:t>
                </a:r>
                <a14:m>
                  <m:oMath xmlns:m="http://schemas.openxmlformats.org/officeDocument/2006/math"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𝟗𝟎𝟎</m:t>
                    </m:r>
                    <m:r>
                      <a:rPr lang="pt-PT" altLang="pt-PT" sz="1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𝑸</m:t>
                        </m:r>
                      </m:e>
                      <m:sub>
                        <m:r>
                          <a:rPr lang="pt-PT" altLang="pt-PT" sz="1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pt-PT" alt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pt-PT" altLang="pt-PT" sz="12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pt-PT" altLang="pt-PT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pt-PT" alt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 custos operacionais são de 50 U$ por unidade, independentemente da quantidade. </a:t>
                </a:r>
              </a:p>
              <a:p>
                <a:pPr algn="just"/>
                <a:endParaRPr lang="pt-PT" alt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Assume-se que não existem impostos e que a </a:t>
                </a:r>
                <a:r>
                  <a:rPr lang="pt-PT" alt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actualização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dos cash-flows operacionais (receitas menos despesas) é feita à taxa de 5% ao ano em perpetuidade (assume-se que a duração por ser muito longa se supõe infinita). O </a:t>
                </a:r>
                <a:r>
                  <a:rPr lang="pt-PT" alt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objectivo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consiste em determinar e comentar a estratégia </a:t>
                </a:r>
                <a:r>
                  <a:rPr lang="pt-PT" alt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óptima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para cada empresa em duas fases:</a:t>
                </a:r>
              </a:p>
              <a:p>
                <a:pPr algn="just"/>
                <a:endParaRPr lang="pt-PT" alt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5800" lvl="1" indent="-228600" algn="just">
                  <a:buFont typeface="+mj-lt"/>
                  <a:buAutoNum type="arabicPeriod"/>
                </a:pP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Assumindo que as decisões das duas empresas são simultâneas (jogo estático);</a:t>
                </a:r>
                <a:endParaRPr lang="pt-PT" alt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5800" lvl="1" indent="-228600" algn="just">
                  <a:buFont typeface="+mj-lt"/>
                  <a:buAutoNum type="arabicPeriod"/>
                </a:pP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</a:t>
                </a:r>
                <a:r>
                  <a:rPr lang="pt-PT" alt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empresa 1 decide em primeiro lugar se investe, e qual o tipo de fábrica, e a empresa 2 responde depois com a sua 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estratégia (jogo sequencial), </a:t>
                </a:r>
                <a:r>
                  <a:rPr lang="pt-PT" alt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recorrendo à representação em árvore deste jogo sequencial de duas empresas</a:t>
                </a:r>
                <a:r>
                  <a:rPr lang="pt-PT" alt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pt-PT" alt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 algn="just"/>
                <a:endParaRPr lang="pt-PT" altLang="pt-PT" sz="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pt-PT" alt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Nota. 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Este exemplo constitui uma ilustração adaptada do processo </a:t>
                </a:r>
                <a:r>
                  <a:rPr lang="pt-PT" sz="12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antitrust</a:t>
                </a:r>
                <a:r>
                  <a:rPr lang="pt-P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nos USA em 1945, contra a ALCOA, que detinha 90% do mercado de alumínio. A ALCOA foi condenada, pois o excesso de capacidade criava uma barreira à entrada de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concorrentes, como se verá na solução com esta ilustração (os nºs são fictícios).</a:t>
                </a:r>
                <a:endParaRPr lang="pt-PT" altLang="pt-PT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51" name="Subtítulo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467544" y="549275"/>
                <a:ext cx="8208912" cy="5976664"/>
              </a:xfrm>
              <a:blipFill>
                <a:blip r:embed="rId4"/>
                <a:stretch>
                  <a:fillRect l="-74" b="-1325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Marcador de Posição do Número do Diapositivo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402BA0-ACAB-4569-B569-317A36446D29}" type="slidenum">
              <a:rPr lang="en-GB" altLang="pt-PT" smtClean="0"/>
              <a:pPr>
                <a:defRPr/>
              </a:pPr>
              <a:t>5</a:t>
            </a:fld>
            <a:endParaRPr lang="en-GB" altLang="pt-PT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8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557"/>
    </mc:Choice>
    <mc:Fallback xmlns="">
      <p:transition spd="slow" advTm="239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o 3"/>
          <p:cNvGraphicFramePr>
            <a:graphicFrameLocks noChangeAspect="1"/>
          </p:cNvGraphicFramePr>
          <p:nvPr>
            <p:extLst/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732" name="Equação" r:id="rId6" imgW="114120" imgH="215640" progId="Equation.3">
                  <p:embed/>
                </p:oleObj>
              </mc:Choice>
              <mc:Fallback>
                <p:oleObj name="Equação" r:id="rId6" imgW="114120" imgH="215640" progId="Equation.3">
                  <p:embed/>
                  <p:pic>
                    <p:nvPicPr>
                      <p:cNvPr id="4" name="Objecto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o 2"/>
          <p:cNvGraphicFramePr>
            <a:graphicFrameLocks noChangeAspect="1"/>
          </p:cNvGraphicFramePr>
          <p:nvPr>
            <p:extLst/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733" name="Equação" r:id="rId8" imgW="114120" imgH="215640" progId="Equation.3">
                  <p:embed/>
                </p:oleObj>
              </mc:Choice>
              <mc:Fallback>
                <p:oleObj name="Equação" r:id="rId8" imgW="114120" imgH="215640" progId="Equation.3">
                  <p:embed/>
                  <p:pic>
                    <p:nvPicPr>
                      <p:cNvPr id="3" name="Objecto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676456" y="597556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2" name="Retângulo 1"/>
          <p:cNvSpPr/>
          <p:nvPr/>
        </p:nvSpPr>
        <p:spPr>
          <a:xfrm>
            <a:off x="611561" y="620688"/>
            <a:ext cx="7992888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Neste quadro estão sintetizados os Valores </a:t>
            </a:r>
            <a:r>
              <a:rPr lang="pt-PT" altLang="pt-PT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Actualizados</a:t>
            </a:r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Líquidos (VAL) associados às várias decisões:</a:t>
            </a:r>
            <a:endParaRPr lang="pt-PT" alt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PT" altLang="pt-PT" sz="1200" dirty="0">
                <a:latin typeface="Arial" panose="020B0604020202020204" pitchFamily="34" charset="0"/>
                <a:cs typeface="Arial" panose="020B0604020202020204" pitchFamily="34" charset="0"/>
              </a:rPr>
              <a:t>			                 </a:t>
            </a:r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algn="ctr"/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Empresa 2</a:t>
            </a:r>
          </a:p>
          <a:p>
            <a:pPr algn="just"/>
            <a:endParaRPr lang="pt-PT" alt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PT" alt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PT" alt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PT" altLang="pt-PT" sz="12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pt-PT" altLang="pt-PT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PT" altLang="pt-PT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Empresa </a:t>
            </a:r>
            <a:r>
              <a:rPr lang="pt-PT" alt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just"/>
            <a:endParaRPr lang="pt-PT" altLang="pt-PT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PT" alt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PT" altLang="pt-PT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PT" altLang="pt-PT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PT" altLang="pt-PT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Verifica-se </a:t>
            </a:r>
            <a:r>
              <a:rPr lang="pt-PT" altLang="pt-PT" sz="1200" dirty="0">
                <a:latin typeface="Arial" panose="020B0604020202020204" pitchFamily="34" charset="0"/>
                <a:cs typeface="Arial" panose="020B0604020202020204" pitchFamily="34" charset="0"/>
              </a:rPr>
              <a:t>que se a escolha fosse simultânea, o ponto (</a:t>
            </a:r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pt-PT" altLang="pt-PT" sz="1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pt-PT" altLang="pt-PT" sz="1200" dirty="0">
                <a:latin typeface="Arial" panose="020B0604020202020204" pitchFamily="34" charset="0"/>
                <a:cs typeface="Arial" panose="020B0604020202020204" pitchFamily="34" charset="0"/>
              </a:rPr>
              <a:t>), correspondente a uma fábrica pequena para cada empresa, seria um </a:t>
            </a:r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ponto </a:t>
            </a:r>
            <a:r>
              <a:rPr lang="pt-PT" altLang="pt-PT" sz="12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equilíbrio </a:t>
            </a:r>
            <a:r>
              <a:rPr lang="pt-PT" altLang="pt-PT" sz="12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PT" altLang="pt-PT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Nash</a:t>
            </a:r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mas não é um equilíbrio dominante.</a:t>
            </a:r>
          </a:p>
          <a:p>
            <a:pPr algn="just"/>
            <a:endParaRPr lang="pt-PT" alt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Ainda no âmbito de um jogo estático, como a estratégia Fábrica </a:t>
            </a:r>
            <a:r>
              <a:rPr lang="pt-PT" altLang="pt-PT" sz="12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rande para cada um dos jogadores é estritamente dominada, podemos eliminá-la (a este processo chama-se </a:t>
            </a:r>
            <a:r>
              <a:rPr lang="pt-PT" altLang="pt-PT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Dominância estrita iterada</a:t>
            </a:r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), ficando apenas uma </a:t>
            </a:r>
            <a:r>
              <a:rPr lang="pt-PT" altLang="pt-PT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bi-matriz</a:t>
            </a:r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2x2, isto é:</a:t>
            </a:r>
            <a:endParaRPr lang="pt-PT" altLang="pt-PT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PT" alt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pt-PT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				Empresa 2</a:t>
            </a:r>
          </a:p>
          <a:p>
            <a:pPr algn="just"/>
            <a:endParaRPr lang="pt-PT" alt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PT" altLang="pt-PT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PT" altLang="pt-PT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Empresa 1</a:t>
            </a:r>
            <a:endParaRPr lang="pt-PT" altLang="pt-PT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PT" altLang="pt-PT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PT" altLang="pt-PT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PT" altLang="pt-PT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pt-PT" altLang="pt-PT" sz="1200" dirty="0">
                <a:latin typeface="Arial" panose="020B0604020202020204" pitchFamily="34" charset="0"/>
                <a:cs typeface="Arial" panose="020B0604020202020204" pitchFamily="34" charset="0"/>
              </a:rPr>
              <a:t>entanto, como foi referido no enunciado, a </a:t>
            </a:r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Empresa </a:t>
            </a:r>
            <a:r>
              <a:rPr lang="pt-PT" altLang="pt-PT" sz="1200" dirty="0">
                <a:latin typeface="Arial" panose="020B0604020202020204" pitchFamily="34" charset="0"/>
                <a:cs typeface="Arial" panose="020B0604020202020204" pitchFamily="34" charset="0"/>
              </a:rPr>
              <a:t>1 é a primeira a escolher, e a </a:t>
            </a:r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Empresa </a:t>
            </a:r>
            <a:r>
              <a:rPr lang="pt-PT" altLang="pt-PT" sz="1200" dirty="0">
                <a:latin typeface="Arial" panose="020B0604020202020204" pitchFamily="34" charset="0"/>
                <a:cs typeface="Arial" panose="020B0604020202020204" pitchFamily="34" charset="0"/>
              </a:rPr>
              <a:t>2 decide face ao resultado da </a:t>
            </a:r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Empresa </a:t>
            </a:r>
            <a:r>
              <a:rPr lang="pt-PT" altLang="pt-PT" sz="1200" dirty="0">
                <a:latin typeface="Arial" panose="020B0604020202020204" pitchFamily="34" charset="0"/>
                <a:cs typeface="Arial" panose="020B0604020202020204" pitchFamily="34" charset="0"/>
              </a:rPr>
              <a:t>1, tornando o jogo sequencial. A representação na forma extensiva, ou em árvore, permite mais facilmente aprender a dinâmica do jogo e encontrar facilmente a solução através de retro indução (</a:t>
            </a:r>
            <a:r>
              <a:rPr lang="pt-PT" altLang="pt-PT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backward</a:t>
            </a:r>
            <a:r>
              <a:rPr lang="pt-PT" altLang="pt-PT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pt-PT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induction</a:t>
            </a:r>
            <a:r>
              <a:rPr lang="pt-PT" alt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). A árvore do jogo e a solução encontram-se na página seguinte.</a:t>
            </a:r>
            <a:r>
              <a:rPr lang="pt-PT" altLang="pt-PT" sz="12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341487"/>
              </p:ext>
            </p:extLst>
          </p:nvPr>
        </p:nvGraphicFramePr>
        <p:xfrm>
          <a:off x="1547664" y="1268787"/>
          <a:ext cx="691276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2662">
                  <a:extLst>
                    <a:ext uri="{9D8B030D-6E8A-4147-A177-3AD203B41FA5}">
                      <a16:colId xmlns:a16="http://schemas.microsoft.com/office/drawing/2014/main" val="553859046"/>
                    </a:ext>
                  </a:extLst>
                </a:gridCol>
                <a:gridCol w="1467738">
                  <a:extLst>
                    <a:ext uri="{9D8B030D-6E8A-4147-A177-3AD203B41FA5}">
                      <a16:colId xmlns:a16="http://schemas.microsoft.com/office/drawing/2014/main" val="3303070634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1889451217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486974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PT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(Valores em milhares U$)</a:t>
                      </a:r>
                      <a:endParaRPr lang="pt-PT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Não Investir (N)</a:t>
                      </a:r>
                      <a:endParaRPr lang="pt-PT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Fábrica Pequena (P)</a:t>
                      </a:r>
                      <a:endParaRPr lang="pt-PT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Fábrica Grande (G)</a:t>
                      </a:r>
                      <a:endParaRPr lang="pt-PT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1559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Não Investir (N)</a:t>
                      </a:r>
                      <a:endParaRPr lang="pt-PT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(0; 0)</a:t>
                      </a:r>
                      <a:endParaRPr lang="pt-PT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(0; 400,0)</a:t>
                      </a:r>
                      <a:endParaRPr lang="pt-PT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(0; 312,5)</a:t>
                      </a:r>
                      <a:endParaRPr lang="pt-PT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9570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Fábrica Pequena (P)</a:t>
                      </a:r>
                      <a:endParaRPr lang="pt-PT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(400,0; 0)</a:t>
                      </a:r>
                      <a:endParaRPr lang="pt-PT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(200; 200)</a:t>
                      </a:r>
                      <a:endParaRPr lang="pt-PT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(-350,0; -487,0)</a:t>
                      </a:r>
                      <a:endParaRPr lang="pt-PT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8630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PT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Fábrica Grande (G)</a:t>
                      </a:r>
                      <a:endParaRPr lang="pt-PT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(312,5; 0)</a:t>
                      </a:r>
                      <a:endParaRPr lang="pt-PT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(-487,0; -350,0)</a:t>
                      </a:r>
                      <a:endParaRPr lang="pt-PT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(-1</a:t>
                      </a:r>
                      <a:r>
                        <a:rPr lang="pt-PT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694,4</a:t>
                      </a:r>
                      <a:r>
                        <a:rPr lang="pt-PT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-1</a:t>
                      </a:r>
                      <a:r>
                        <a:rPr lang="pt-PT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694,4</a:t>
                      </a:r>
                      <a:r>
                        <a:rPr lang="pt-PT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pt-PT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5575656"/>
                  </a:ext>
                </a:extLst>
              </a:tr>
            </a:tbl>
          </a:graphicData>
        </a:graphic>
      </p:graphicFrame>
      <p:sp>
        <p:nvSpPr>
          <p:cNvPr id="8" name="Título 1"/>
          <p:cNvSpPr txBox="1">
            <a:spLocks/>
          </p:cNvSpPr>
          <p:nvPr/>
        </p:nvSpPr>
        <p:spPr>
          <a:xfrm>
            <a:off x="0" y="0"/>
            <a:ext cx="9144000" cy="5492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t-PT" sz="1800" b="1" smtClean="0">
                <a:latin typeface="Arial" pitchFamily="34" charset="0"/>
                <a:cs typeface="Arial" pitchFamily="34" charset="0"/>
              </a:rPr>
              <a:t>ISEG – CURSO DE MAEG 2018/19 - INVESTIGAÇÃO OPERACIONAL II</a:t>
            </a:r>
            <a:endParaRPr lang="en-GB" sz="1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836D53-F501-4FB7-87C6-763F36FBA10E}" type="slidenum">
              <a:rPr lang="en-GB" altLang="pt-PT" smtClean="0"/>
              <a:pPr>
                <a:defRPr/>
              </a:pPr>
              <a:t>6</a:t>
            </a:fld>
            <a:endParaRPr lang="en-GB" altLang="pt-PT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1748830" y="4365104"/>
          <a:ext cx="5760639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0213">
                  <a:extLst>
                    <a:ext uri="{9D8B030D-6E8A-4147-A177-3AD203B41FA5}">
                      <a16:colId xmlns:a16="http://schemas.microsoft.com/office/drawing/2014/main" val="1214194684"/>
                    </a:ext>
                  </a:extLst>
                </a:gridCol>
                <a:gridCol w="1920213">
                  <a:extLst>
                    <a:ext uri="{9D8B030D-6E8A-4147-A177-3AD203B41FA5}">
                      <a16:colId xmlns:a16="http://schemas.microsoft.com/office/drawing/2014/main" val="3048047855"/>
                    </a:ext>
                  </a:extLst>
                </a:gridCol>
                <a:gridCol w="1920213">
                  <a:extLst>
                    <a:ext uri="{9D8B030D-6E8A-4147-A177-3AD203B41FA5}">
                      <a16:colId xmlns:a16="http://schemas.microsoft.com/office/drawing/2014/main" val="2472347887"/>
                    </a:ext>
                  </a:extLst>
                </a:gridCol>
              </a:tblGrid>
              <a:tr h="223354">
                <a:tc>
                  <a:txBody>
                    <a:bodyPr/>
                    <a:lstStyle/>
                    <a:p>
                      <a:endParaRPr lang="pt-P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1400" dirty="0" smtClean="0"/>
                        <a:t>Não Investir (N)</a:t>
                      </a:r>
                      <a:endParaRPr lang="pt-P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1400" dirty="0" smtClean="0"/>
                        <a:t>Fábrica</a:t>
                      </a:r>
                      <a:r>
                        <a:rPr lang="pt-PT" sz="1400" baseline="0" dirty="0" smtClean="0"/>
                        <a:t> Pequena (P)</a:t>
                      </a:r>
                      <a:endParaRPr lang="pt-PT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9271187"/>
                  </a:ext>
                </a:extLst>
              </a:tr>
              <a:tr h="221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Não Investir (N)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/>
                        <a:t>(0; 0)</a:t>
                      </a:r>
                      <a:endParaRPr lang="pt-PT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/>
                        <a:t>(0; 400)</a:t>
                      </a:r>
                      <a:endParaRPr lang="pt-PT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7342790"/>
                  </a:ext>
                </a:extLst>
              </a:tr>
              <a:tr h="223354">
                <a:tc>
                  <a:txBody>
                    <a:bodyPr/>
                    <a:lstStyle/>
                    <a:p>
                      <a:r>
                        <a:rPr lang="pt-PT" sz="12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Fábrica Pequena (P)</a:t>
                      </a:r>
                      <a:endParaRPr lang="pt-PT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/>
                        <a:t>(400; 0)</a:t>
                      </a:r>
                      <a:endParaRPr lang="pt-PT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b="1" dirty="0" smtClean="0"/>
                        <a:t>(200; 200)</a:t>
                      </a:r>
                      <a:endParaRPr lang="pt-PT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3883847"/>
                  </a:ext>
                </a:extLst>
              </a:tr>
            </a:tbl>
          </a:graphicData>
        </a:graphic>
      </p:graphicFrame>
      <p:pic>
        <p:nvPicPr>
          <p:cNvPr id="10" name="Á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9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42"/>
    </mc:Choice>
    <mc:Fallback xmlns="">
      <p:transition spd="slow" advTm="295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o 3"/>
          <p:cNvGraphicFramePr>
            <a:graphicFrameLocks noChangeAspect="1"/>
          </p:cNvGraphicFramePr>
          <p:nvPr>
            <p:extLst/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56" name="Equação" r:id="rId6" imgW="114120" imgH="215640" progId="Equation.3">
                  <p:embed/>
                </p:oleObj>
              </mc:Choice>
              <mc:Fallback>
                <p:oleObj name="Equação" r:id="rId6" imgW="114120" imgH="215640" progId="Equation.3">
                  <p:embed/>
                  <p:pic>
                    <p:nvPicPr>
                      <p:cNvPr id="4" name="Objecto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o 2"/>
          <p:cNvGraphicFramePr>
            <a:graphicFrameLocks noChangeAspect="1"/>
          </p:cNvGraphicFramePr>
          <p:nvPr>
            <p:extLst/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57" name="Equação" r:id="rId8" imgW="114120" imgH="215640" progId="Equation.3">
                  <p:embed/>
                </p:oleObj>
              </mc:Choice>
              <mc:Fallback>
                <p:oleObj name="Equação" r:id="rId8" imgW="114120" imgH="215640" progId="Equation.3">
                  <p:embed/>
                  <p:pic>
                    <p:nvPicPr>
                      <p:cNvPr id="3" name="Objecto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676456" y="597556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cxnSp>
        <p:nvCxnSpPr>
          <p:cNvPr id="7" name="Conexão recta 6"/>
          <p:cNvCxnSpPr/>
          <p:nvPr/>
        </p:nvCxnSpPr>
        <p:spPr>
          <a:xfrm flipV="1">
            <a:off x="1522058" y="1863407"/>
            <a:ext cx="954005" cy="92295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xão recta 10"/>
          <p:cNvCxnSpPr/>
          <p:nvPr/>
        </p:nvCxnSpPr>
        <p:spPr>
          <a:xfrm flipV="1">
            <a:off x="3078705" y="1298187"/>
            <a:ext cx="2047959" cy="34856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xão recta 11"/>
          <p:cNvCxnSpPr/>
          <p:nvPr/>
        </p:nvCxnSpPr>
        <p:spPr>
          <a:xfrm>
            <a:off x="3075344" y="1768057"/>
            <a:ext cx="2041044" cy="1578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1463660" y="3067135"/>
            <a:ext cx="954006" cy="101741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cta 13"/>
          <p:cNvCxnSpPr/>
          <p:nvPr/>
        </p:nvCxnSpPr>
        <p:spPr>
          <a:xfrm flipV="1">
            <a:off x="3088325" y="4133927"/>
            <a:ext cx="2096845" cy="1279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cta 14"/>
          <p:cNvCxnSpPr/>
          <p:nvPr/>
        </p:nvCxnSpPr>
        <p:spPr>
          <a:xfrm>
            <a:off x="3190135" y="4220806"/>
            <a:ext cx="2010856" cy="30248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ixaDeTexto 35"/>
          <p:cNvSpPr txBox="1"/>
          <p:nvPr/>
        </p:nvSpPr>
        <p:spPr>
          <a:xfrm>
            <a:off x="5161357" y="3195753"/>
            <a:ext cx="1608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rgbClr val="FF0000"/>
                </a:solidFill>
              </a:rPr>
              <a:t>- </a:t>
            </a:r>
            <a:r>
              <a:rPr lang="pt-PT" sz="1400" b="1" dirty="0">
                <a:solidFill>
                  <a:srgbClr val="FF0000"/>
                </a:solidFill>
              </a:rPr>
              <a:t>3</a:t>
            </a:r>
            <a:r>
              <a:rPr lang="pt-PT" sz="1400" b="1" dirty="0" smtClean="0">
                <a:solidFill>
                  <a:srgbClr val="FF0000"/>
                </a:solidFill>
              </a:rPr>
              <a:t>50            </a:t>
            </a:r>
            <a:r>
              <a:rPr lang="pt-PT" sz="1400" b="1" dirty="0" smtClean="0"/>
              <a:t>- 487</a:t>
            </a:r>
            <a:endParaRPr lang="pt-PT" sz="1400" b="1" dirty="0"/>
          </a:p>
        </p:txBody>
      </p:sp>
      <p:sp>
        <p:nvSpPr>
          <p:cNvPr id="37" name="CaixaDeTexto 36"/>
          <p:cNvSpPr txBox="1"/>
          <p:nvPr/>
        </p:nvSpPr>
        <p:spPr>
          <a:xfrm>
            <a:off x="5248095" y="2075301"/>
            <a:ext cx="1613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rgbClr val="FF0000"/>
                </a:solidFill>
              </a:rPr>
              <a:t>  0</a:t>
            </a:r>
            <a:r>
              <a:rPr lang="pt-PT" sz="1400" b="1" dirty="0" smtClean="0"/>
              <a:t>              312,5</a:t>
            </a:r>
            <a:endParaRPr lang="pt-PT" sz="1400" b="1" dirty="0"/>
          </a:p>
        </p:txBody>
      </p:sp>
      <p:sp>
        <p:nvSpPr>
          <p:cNvPr id="38" name="CaixaDeTexto 37"/>
          <p:cNvSpPr txBox="1"/>
          <p:nvPr/>
        </p:nvSpPr>
        <p:spPr>
          <a:xfrm>
            <a:off x="5314202" y="1147594"/>
            <a:ext cx="1729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rgbClr val="FF0000"/>
                </a:solidFill>
              </a:rPr>
              <a:t>0                  </a:t>
            </a:r>
            <a:r>
              <a:rPr lang="pt-PT" sz="1400" b="1" dirty="0" smtClean="0"/>
              <a:t>0</a:t>
            </a:r>
            <a:endParaRPr lang="pt-PT" sz="1400" b="1" dirty="0"/>
          </a:p>
        </p:txBody>
      </p:sp>
      <p:sp>
        <p:nvSpPr>
          <p:cNvPr id="43" name="CaixaDeTexto 42"/>
          <p:cNvSpPr txBox="1"/>
          <p:nvPr/>
        </p:nvSpPr>
        <p:spPr>
          <a:xfrm>
            <a:off x="1709185" y="2049117"/>
            <a:ext cx="83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1754431" y="3220778"/>
            <a:ext cx="83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45" name="CaixaDeTexto 44"/>
          <p:cNvSpPr txBox="1"/>
          <p:nvPr/>
        </p:nvSpPr>
        <p:spPr>
          <a:xfrm>
            <a:off x="4064383" y="2433005"/>
            <a:ext cx="83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/>
            <a:r>
              <a:rPr lang="pt-PT" sz="1400" dirty="0" smtClean="0"/>
              <a:t>N</a:t>
            </a:r>
            <a:endParaRPr lang="pt-PT" sz="1400" dirty="0"/>
          </a:p>
        </p:txBody>
      </p:sp>
      <p:sp>
        <p:nvSpPr>
          <p:cNvPr id="46" name="CaixaDeTexto 45"/>
          <p:cNvSpPr txBox="1"/>
          <p:nvPr/>
        </p:nvSpPr>
        <p:spPr>
          <a:xfrm>
            <a:off x="4107201" y="2964277"/>
            <a:ext cx="83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G</a:t>
            </a:r>
          </a:p>
        </p:txBody>
      </p:sp>
      <p:sp>
        <p:nvSpPr>
          <p:cNvPr id="47" name="CaixaDeTexto 46"/>
          <p:cNvSpPr txBox="1"/>
          <p:nvPr/>
        </p:nvSpPr>
        <p:spPr>
          <a:xfrm>
            <a:off x="4168857" y="1520306"/>
            <a:ext cx="83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P</a:t>
            </a:r>
            <a:endParaRPr lang="pt-PT" sz="1400" dirty="0"/>
          </a:p>
        </p:txBody>
      </p:sp>
      <p:sp>
        <p:nvSpPr>
          <p:cNvPr id="48" name="CaixaDeTexto 47"/>
          <p:cNvSpPr txBox="1"/>
          <p:nvPr/>
        </p:nvSpPr>
        <p:spPr>
          <a:xfrm>
            <a:off x="4163708" y="4129540"/>
            <a:ext cx="83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G</a:t>
            </a:r>
            <a:endParaRPr lang="pt-PT" sz="1400" dirty="0"/>
          </a:p>
        </p:txBody>
      </p:sp>
      <p:sp>
        <p:nvSpPr>
          <p:cNvPr id="50" name="CaixaDeTexto 49"/>
          <p:cNvSpPr txBox="1"/>
          <p:nvPr/>
        </p:nvSpPr>
        <p:spPr>
          <a:xfrm>
            <a:off x="4942361" y="851719"/>
            <a:ext cx="19127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 smtClean="0">
                <a:solidFill>
                  <a:srgbClr val="FF0000"/>
                </a:solidFill>
              </a:rPr>
              <a:t>VAL </a:t>
            </a:r>
            <a:r>
              <a:rPr lang="pt-PT" sz="1200" b="1" dirty="0" err="1" smtClean="0">
                <a:solidFill>
                  <a:srgbClr val="FF0000"/>
                </a:solidFill>
              </a:rPr>
              <a:t>Emp</a:t>
            </a:r>
            <a:r>
              <a:rPr lang="pt-PT" sz="1200" b="1" dirty="0" smtClean="0">
                <a:solidFill>
                  <a:srgbClr val="FF0000"/>
                </a:solidFill>
              </a:rPr>
              <a:t> 1  </a:t>
            </a:r>
            <a:r>
              <a:rPr lang="pt-PT" sz="1200" b="1" dirty="0" smtClean="0"/>
              <a:t>VAL </a:t>
            </a:r>
            <a:r>
              <a:rPr lang="pt-PT" sz="1200" b="1" dirty="0" err="1" smtClean="0"/>
              <a:t>Emp</a:t>
            </a:r>
            <a:r>
              <a:rPr lang="pt-PT" sz="1200" b="1" dirty="0" smtClean="0"/>
              <a:t> 2   </a:t>
            </a:r>
            <a:r>
              <a:rPr lang="pt-PT" sz="1400" b="1" dirty="0" smtClean="0"/>
              <a:t>       </a:t>
            </a:r>
            <a:r>
              <a:rPr lang="pt-PT" sz="1400" b="1" dirty="0" smtClean="0">
                <a:solidFill>
                  <a:srgbClr val="FF0000"/>
                </a:solidFill>
              </a:rPr>
              <a:t>         </a:t>
            </a:r>
          </a:p>
          <a:p>
            <a:endParaRPr lang="pt-PT" sz="1400" dirty="0" smtClean="0"/>
          </a:p>
          <a:p>
            <a:r>
              <a:rPr lang="pt-PT" sz="1400" dirty="0" smtClean="0"/>
              <a:t>      </a:t>
            </a:r>
            <a:endParaRPr lang="pt-PT" sz="1400" dirty="0"/>
          </a:p>
          <a:p>
            <a:endParaRPr lang="pt-PT" sz="1400" dirty="0"/>
          </a:p>
        </p:txBody>
      </p:sp>
      <p:cxnSp>
        <p:nvCxnSpPr>
          <p:cNvPr id="27" name="Conexão recta 6"/>
          <p:cNvCxnSpPr/>
          <p:nvPr/>
        </p:nvCxnSpPr>
        <p:spPr>
          <a:xfrm flipV="1">
            <a:off x="1473544" y="2964277"/>
            <a:ext cx="926931" cy="24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ixaDeTexto 38"/>
          <p:cNvSpPr txBox="1"/>
          <p:nvPr/>
        </p:nvSpPr>
        <p:spPr>
          <a:xfrm>
            <a:off x="1750583" y="2694022"/>
            <a:ext cx="805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rgbClr val="FF0000"/>
                </a:solidFill>
              </a:rPr>
              <a:t>P</a:t>
            </a:r>
            <a:endParaRPr lang="pt-PT" sz="1400" b="1" dirty="0">
              <a:solidFill>
                <a:srgbClr val="FF0000"/>
              </a:solidFill>
            </a:endParaRPr>
          </a:p>
        </p:txBody>
      </p:sp>
      <p:cxnSp>
        <p:nvCxnSpPr>
          <p:cNvPr id="40" name="Conexão recta 13"/>
          <p:cNvCxnSpPr/>
          <p:nvPr/>
        </p:nvCxnSpPr>
        <p:spPr>
          <a:xfrm>
            <a:off x="3224553" y="2964277"/>
            <a:ext cx="1878310" cy="1377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xão recta 13"/>
          <p:cNvCxnSpPr/>
          <p:nvPr/>
        </p:nvCxnSpPr>
        <p:spPr>
          <a:xfrm>
            <a:off x="3178414" y="3063125"/>
            <a:ext cx="1903584" cy="29876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xão recta 13"/>
          <p:cNvCxnSpPr/>
          <p:nvPr/>
        </p:nvCxnSpPr>
        <p:spPr>
          <a:xfrm flipV="1">
            <a:off x="3152281" y="2578183"/>
            <a:ext cx="1964107" cy="28203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xão recta 13"/>
          <p:cNvCxnSpPr/>
          <p:nvPr/>
        </p:nvCxnSpPr>
        <p:spPr>
          <a:xfrm>
            <a:off x="3068429" y="1869344"/>
            <a:ext cx="2047959" cy="38011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xão recta 13"/>
          <p:cNvCxnSpPr/>
          <p:nvPr/>
        </p:nvCxnSpPr>
        <p:spPr>
          <a:xfrm flipV="1">
            <a:off x="3086976" y="3662551"/>
            <a:ext cx="2041044" cy="40344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ixaDeTexto 53"/>
          <p:cNvSpPr txBox="1"/>
          <p:nvPr/>
        </p:nvSpPr>
        <p:spPr>
          <a:xfrm>
            <a:off x="4092408" y="2693494"/>
            <a:ext cx="83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P</a:t>
            </a:r>
          </a:p>
        </p:txBody>
      </p:sp>
      <p:sp>
        <p:nvSpPr>
          <p:cNvPr id="55" name="CaixaDeTexto 54"/>
          <p:cNvSpPr txBox="1"/>
          <p:nvPr/>
        </p:nvSpPr>
        <p:spPr>
          <a:xfrm>
            <a:off x="4168857" y="1837152"/>
            <a:ext cx="83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G</a:t>
            </a:r>
            <a:endParaRPr lang="pt-PT" sz="1400" dirty="0"/>
          </a:p>
        </p:txBody>
      </p:sp>
      <p:sp>
        <p:nvSpPr>
          <p:cNvPr id="56" name="CaixaDeTexto 55"/>
          <p:cNvSpPr txBox="1"/>
          <p:nvPr/>
        </p:nvSpPr>
        <p:spPr>
          <a:xfrm>
            <a:off x="4155466" y="3556498"/>
            <a:ext cx="83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N</a:t>
            </a:r>
          </a:p>
        </p:txBody>
      </p:sp>
      <p:sp>
        <p:nvSpPr>
          <p:cNvPr id="57" name="CaixaDeTexto 56"/>
          <p:cNvSpPr txBox="1"/>
          <p:nvPr/>
        </p:nvSpPr>
        <p:spPr>
          <a:xfrm>
            <a:off x="4129800" y="1132131"/>
            <a:ext cx="83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N</a:t>
            </a:r>
          </a:p>
        </p:txBody>
      </p:sp>
      <p:sp>
        <p:nvSpPr>
          <p:cNvPr id="58" name="CaixaDeTexto 57"/>
          <p:cNvSpPr txBox="1"/>
          <p:nvPr/>
        </p:nvSpPr>
        <p:spPr>
          <a:xfrm>
            <a:off x="4169771" y="3864275"/>
            <a:ext cx="83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P</a:t>
            </a:r>
            <a:endParaRPr lang="pt-PT" sz="1400" dirty="0"/>
          </a:p>
        </p:txBody>
      </p:sp>
      <p:sp>
        <p:nvSpPr>
          <p:cNvPr id="120" name="Retângulo arredondado 119"/>
          <p:cNvSpPr/>
          <p:nvPr/>
        </p:nvSpPr>
        <p:spPr>
          <a:xfrm>
            <a:off x="5241144" y="1689354"/>
            <a:ext cx="1485436" cy="28795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1400" b="1" dirty="0" smtClean="0">
                <a:solidFill>
                  <a:srgbClr val="FF0000"/>
                </a:solidFill>
              </a:rPr>
              <a:t>  0                   </a:t>
            </a:r>
            <a:r>
              <a:rPr lang="pt-PT" sz="1400" b="1" dirty="0" smtClean="0"/>
              <a:t>400</a:t>
            </a:r>
            <a:endParaRPr lang="pt-PT" sz="1400" b="1" dirty="0"/>
          </a:p>
        </p:txBody>
      </p:sp>
      <p:sp>
        <p:nvSpPr>
          <p:cNvPr id="121" name="Retângulo arredondado 120"/>
          <p:cNvSpPr/>
          <p:nvPr/>
        </p:nvSpPr>
        <p:spPr>
          <a:xfrm>
            <a:off x="5222028" y="2841885"/>
            <a:ext cx="1563089" cy="28795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1400" b="1" dirty="0" smtClean="0">
                <a:solidFill>
                  <a:srgbClr val="FF0000"/>
                </a:solidFill>
              </a:rPr>
              <a:t>200                  </a:t>
            </a:r>
            <a:r>
              <a:rPr lang="pt-PT" sz="1400" b="1" dirty="0" smtClean="0"/>
              <a:t>200</a:t>
            </a:r>
            <a:endParaRPr lang="pt-PT" sz="1400" b="1" dirty="0"/>
          </a:p>
        </p:txBody>
      </p:sp>
      <p:sp>
        <p:nvSpPr>
          <p:cNvPr id="122" name="Retângulo arredondado 121"/>
          <p:cNvSpPr/>
          <p:nvPr/>
        </p:nvSpPr>
        <p:spPr>
          <a:xfrm>
            <a:off x="5289123" y="3540574"/>
            <a:ext cx="1523144" cy="270604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1400" b="1" dirty="0" smtClean="0">
                <a:solidFill>
                  <a:srgbClr val="FF0000"/>
                </a:solidFill>
              </a:rPr>
              <a:t>312,5                </a:t>
            </a:r>
            <a:r>
              <a:rPr lang="pt-PT" sz="1400" b="1" dirty="0" smtClean="0"/>
              <a:t>0</a:t>
            </a:r>
            <a:endParaRPr lang="pt-PT" sz="1400" b="1" dirty="0"/>
          </a:p>
        </p:txBody>
      </p:sp>
      <p:cxnSp>
        <p:nvCxnSpPr>
          <p:cNvPr id="124" name="Conexão reta unidirecional 123"/>
          <p:cNvCxnSpPr/>
          <p:nvPr/>
        </p:nvCxnSpPr>
        <p:spPr>
          <a:xfrm flipH="1" flipV="1">
            <a:off x="6734121" y="1802078"/>
            <a:ext cx="908568" cy="81883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exão reta unidirecional 126"/>
          <p:cNvCxnSpPr>
            <a:endCxn id="121" idx="3"/>
          </p:cNvCxnSpPr>
          <p:nvPr/>
        </p:nvCxnSpPr>
        <p:spPr>
          <a:xfrm flipH="1">
            <a:off x="6785117" y="2970250"/>
            <a:ext cx="799641" cy="1561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exão reta unidirecional 127"/>
          <p:cNvCxnSpPr/>
          <p:nvPr/>
        </p:nvCxnSpPr>
        <p:spPr>
          <a:xfrm flipH="1">
            <a:off x="6776240" y="3266609"/>
            <a:ext cx="921387" cy="39594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Oval 136"/>
          <p:cNvSpPr/>
          <p:nvPr/>
        </p:nvSpPr>
        <p:spPr>
          <a:xfrm>
            <a:off x="7044047" y="2523748"/>
            <a:ext cx="1814926" cy="838138"/>
          </a:xfrm>
          <a:prstGeom prst="ellipse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1200" b="1" dirty="0" err="1" smtClean="0"/>
              <a:t>Retro-indução</a:t>
            </a:r>
            <a:r>
              <a:rPr lang="pt-PT" sz="1200" b="1" dirty="0" smtClean="0"/>
              <a:t>: escolhas </a:t>
            </a:r>
            <a:r>
              <a:rPr lang="pt-PT" sz="1200" b="1" dirty="0" err="1" smtClean="0"/>
              <a:t>óptimas</a:t>
            </a:r>
            <a:r>
              <a:rPr lang="pt-PT" sz="1200" b="1" dirty="0" smtClean="0"/>
              <a:t> </a:t>
            </a:r>
            <a:r>
              <a:rPr lang="pt-PT" sz="1200" b="1" dirty="0"/>
              <a:t>da </a:t>
            </a:r>
            <a:r>
              <a:rPr lang="pt-PT" sz="1200" b="1" dirty="0" err="1" smtClean="0"/>
              <a:t>Emp</a:t>
            </a:r>
            <a:r>
              <a:rPr lang="pt-PT" sz="1200" b="1" dirty="0" smtClean="0"/>
              <a:t> 2</a:t>
            </a:r>
            <a:endParaRPr lang="pt-PT" sz="1200" b="1" dirty="0"/>
          </a:p>
        </p:txBody>
      </p:sp>
      <p:sp>
        <p:nvSpPr>
          <p:cNvPr id="138" name="CaixaDeTexto 137"/>
          <p:cNvSpPr txBox="1"/>
          <p:nvPr/>
        </p:nvSpPr>
        <p:spPr>
          <a:xfrm>
            <a:off x="249051" y="4996874"/>
            <a:ext cx="8473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pt-PT" sz="1200" dirty="0" smtClean="0"/>
              <a:t>A  </a:t>
            </a:r>
            <a:r>
              <a:rPr lang="pt-PT" sz="1200" dirty="0"/>
              <a:t>E</a:t>
            </a:r>
            <a:r>
              <a:rPr lang="pt-PT" sz="1200" dirty="0" smtClean="0"/>
              <a:t>mpresa 2 tem como melhor solução para a cada escolha da Empresa 1, as enquadradas a verde, sendo o valor considerado o da 2ª coluna.</a:t>
            </a:r>
          </a:p>
          <a:p>
            <a:pPr marL="342900" indent="-342900" algn="just">
              <a:buAutoNum type="arabicPeriod"/>
            </a:pPr>
            <a:r>
              <a:rPr lang="pt-PT" sz="1200" dirty="0" smtClean="0"/>
              <a:t>De entre os ramos (opções) escolhidas pela empresa 2, a Empresa 1 escolhe a mais vantajosa para si</a:t>
            </a:r>
            <a:r>
              <a:rPr lang="pt-PT" sz="1200" dirty="0"/>
              <a:t> </a:t>
            </a:r>
            <a:r>
              <a:rPr lang="pt-PT" sz="1200" dirty="0" smtClean="0"/>
              <a:t>(este </a:t>
            </a:r>
            <a:r>
              <a:rPr lang="pt-PT" sz="1200" dirty="0"/>
              <a:t>processo de retro indução consiste em “podar” a </a:t>
            </a:r>
            <a:r>
              <a:rPr lang="pt-PT" sz="1200" dirty="0" smtClean="0"/>
              <a:t>árvore).</a:t>
            </a:r>
          </a:p>
          <a:p>
            <a:pPr marL="342900" indent="-342900" algn="just">
              <a:buAutoNum type="arabicPeriod"/>
            </a:pPr>
            <a:r>
              <a:rPr lang="pt-PT" sz="1200" dirty="0" smtClean="0"/>
              <a:t>A Empresa 1 vai </a:t>
            </a:r>
            <a:r>
              <a:rPr lang="pt-PT" sz="1200" dirty="0"/>
              <a:t>escolher uma fábrica grande </a:t>
            </a:r>
            <a:r>
              <a:rPr lang="pt-PT" sz="1200" b="1" dirty="0">
                <a:solidFill>
                  <a:srgbClr val="FF0000"/>
                </a:solidFill>
              </a:rPr>
              <a:t>(G)</a:t>
            </a:r>
            <a:r>
              <a:rPr lang="pt-PT" sz="1200" dirty="0"/>
              <a:t>, sendo </a:t>
            </a:r>
            <a:r>
              <a:rPr lang="pt-PT" sz="1200" b="1" dirty="0"/>
              <a:t>(</a:t>
            </a:r>
            <a:r>
              <a:rPr lang="pt-PT" sz="1200" b="1" dirty="0">
                <a:solidFill>
                  <a:srgbClr val="FF0000"/>
                </a:solidFill>
              </a:rPr>
              <a:t>G</a:t>
            </a:r>
            <a:r>
              <a:rPr lang="pt-PT" sz="1200" b="1" dirty="0"/>
              <a:t>; N)= </a:t>
            </a:r>
            <a:r>
              <a:rPr lang="pt-PT" sz="1200" b="1" dirty="0" smtClean="0"/>
              <a:t>(</a:t>
            </a:r>
            <a:r>
              <a:rPr lang="pt-PT" sz="1200" b="1" dirty="0" smtClean="0">
                <a:solidFill>
                  <a:srgbClr val="FF0000"/>
                </a:solidFill>
              </a:rPr>
              <a:t>312,5</a:t>
            </a:r>
            <a:r>
              <a:rPr lang="pt-PT" sz="1200" b="1" dirty="0"/>
              <a:t>; 0) </a:t>
            </a:r>
            <a:r>
              <a:rPr lang="pt-PT" sz="1200" b="1" dirty="0" smtClean="0"/>
              <a:t>a </a:t>
            </a:r>
            <a:r>
              <a:rPr lang="pt-PT" sz="1200" dirty="0" smtClean="0"/>
              <a:t>solução </a:t>
            </a:r>
            <a:r>
              <a:rPr lang="pt-PT" sz="1200" dirty="0" err="1"/>
              <a:t>óptima</a:t>
            </a:r>
            <a:r>
              <a:rPr lang="pt-PT" sz="1200" dirty="0" smtClean="0"/>
              <a:t>. O caminho selecionado é constituído pelos arcos/arestas </a:t>
            </a:r>
            <a:r>
              <a:rPr lang="pt-PT" sz="1200" b="1" dirty="0" smtClean="0">
                <a:solidFill>
                  <a:srgbClr val="FF0000"/>
                </a:solidFill>
              </a:rPr>
              <a:t>G</a:t>
            </a:r>
            <a:r>
              <a:rPr lang="pt-PT" sz="1200" dirty="0" smtClean="0"/>
              <a:t> e </a:t>
            </a:r>
            <a:r>
              <a:rPr lang="pt-PT" sz="1200" b="1" dirty="0" smtClean="0"/>
              <a:t>N</a:t>
            </a:r>
            <a:r>
              <a:rPr lang="pt-PT" sz="1200" dirty="0" smtClean="0"/>
              <a:t>).</a:t>
            </a:r>
          </a:p>
          <a:p>
            <a:pPr marL="342900" indent="-342900" algn="just">
              <a:buAutoNum type="arabicPeriod"/>
            </a:pPr>
            <a:r>
              <a:rPr lang="pt-PT" sz="1200" dirty="0" smtClean="0"/>
              <a:t>Se não houvesse a ameaça de a Empresa 2 poder entrar no mercado, escolheria obviamente uma fábrica pequena, com </a:t>
            </a:r>
            <a:r>
              <a:rPr lang="pt-PT" sz="1200" dirty="0"/>
              <a:t>um ganho de </a:t>
            </a:r>
            <a:r>
              <a:rPr lang="pt-PT" sz="1200" dirty="0" smtClean="0"/>
              <a:t>400 </a:t>
            </a:r>
            <a:r>
              <a:rPr lang="pt-PT" sz="1200" dirty="0"/>
              <a:t>mil. Com esta decisão cria uma barreira </a:t>
            </a:r>
            <a:r>
              <a:rPr lang="pt-PT" sz="1200" dirty="0" smtClean="0"/>
              <a:t>à </a:t>
            </a:r>
            <a:r>
              <a:rPr lang="pt-PT" sz="1200" dirty="0"/>
              <a:t>entrada da </a:t>
            </a:r>
            <a:r>
              <a:rPr lang="pt-PT" sz="1200" dirty="0" smtClean="0"/>
              <a:t>Empresa 2.</a:t>
            </a:r>
            <a:endParaRPr lang="pt-PT" sz="12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1463660" y="586130"/>
            <a:ext cx="48901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smtClean="0"/>
              <a:t>Representação em Árvore</a:t>
            </a:r>
          </a:p>
          <a:p>
            <a:r>
              <a:rPr lang="pt-PT" sz="1400" dirty="0" smtClean="0"/>
              <a:t>          (valores em milhares)</a:t>
            </a:r>
            <a:endParaRPr lang="pt-PT" sz="1400" dirty="0"/>
          </a:p>
        </p:txBody>
      </p:sp>
      <p:sp>
        <p:nvSpPr>
          <p:cNvPr id="6" name="Oval 5"/>
          <p:cNvSpPr/>
          <p:nvPr/>
        </p:nvSpPr>
        <p:spPr>
          <a:xfrm>
            <a:off x="2317662" y="1567117"/>
            <a:ext cx="922999" cy="44561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1400" b="1" dirty="0" err="1"/>
              <a:t>Emp</a:t>
            </a:r>
            <a:r>
              <a:rPr lang="pt-PT" sz="1400" b="1" dirty="0"/>
              <a:t> 2</a:t>
            </a:r>
          </a:p>
        </p:txBody>
      </p:sp>
      <p:sp>
        <p:nvSpPr>
          <p:cNvPr id="49" name="Oval 48"/>
          <p:cNvSpPr/>
          <p:nvPr/>
        </p:nvSpPr>
        <p:spPr>
          <a:xfrm>
            <a:off x="2301554" y="2720011"/>
            <a:ext cx="922999" cy="44561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1400" b="1" dirty="0" err="1"/>
              <a:t>Emp</a:t>
            </a:r>
            <a:r>
              <a:rPr lang="pt-PT" sz="1400" b="1" dirty="0"/>
              <a:t> 2</a:t>
            </a:r>
          </a:p>
        </p:txBody>
      </p:sp>
      <p:sp>
        <p:nvSpPr>
          <p:cNvPr id="53" name="Oval 52"/>
          <p:cNvSpPr/>
          <p:nvPr/>
        </p:nvSpPr>
        <p:spPr>
          <a:xfrm>
            <a:off x="2324671" y="3881015"/>
            <a:ext cx="922999" cy="44561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1400" b="1" dirty="0" err="1"/>
              <a:t>Emp</a:t>
            </a:r>
            <a:r>
              <a:rPr lang="pt-PT" sz="1400" b="1" dirty="0"/>
              <a:t> 2</a:t>
            </a:r>
          </a:p>
        </p:txBody>
      </p:sp>
      <p:sp>
        <p:nvSpPr>
          <p:cNvPr id="59" name="Oval 58"/>
          <p:cNvSpPr/>
          <p:nvPr/>
        </p:nvSpPr>
        <p:spPr>
          <a:xfrm>
            <a:off x="672459" y="2684223"/>
            <a:ext cx="922999" cy="44561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1400" b="1" dirty="0" err="1">
                <a:solidFill>
                  <a:srgbClr val="FF0000"/>
                </a:solidFill>
              </a:rPr>
              <a:t>Emp</a:t>
            </a:r>
            <a:r>
              <a:rPr lang="pt-PT" sz="1400" b="1" dirty="0">
                <a:solidFill>
                  <a:srgbClr val="FF0000"/>
                </a:solidFill>
              </a:rPr>
              <a:t> </a:t>
            </a:r>
            <a:r>
              <a:rPr lang="pt-PT" sz="1400" b="1" dirty="0" smtClean="0">
                <a:solidFill>
                  <a:srgbClr val="FF0000"/>
                </a:solidFill>
              </a:rPr>
              <a:t>1</a:t>
            </a:r>
            <a:endParaRPr lang="pt-PT" sz="1400" b="1" dirty="0">
              <a:solidFill>
                <a:srgbClr val="FF0000"/>
              </a:solidFill>
            </a:endParaRPr>
          </a:p>
        </p:txBody>
      </p:sp>
      <p:sp>
        <p:nvSpPr>
          <p:cNvPr id="60" name="CaixaDeTexto 59"/>
          <p:cNvSpPr txBox="1"/>
          <p:nvPr/>
        </p:nvSpPr>
        <p:spPr>
          <a:xfrm>
            <a:off x="5262336" y="2423622"/>
            <a:ext cx="1458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rgbClr val="FF0000"/>
                </a:solidFill>
              </a:rPr>
              <a:t>400                </a:t>
            </a:r>
            <a:r>
              <a:rPr lang="pt-PT" sz="1400" b="1" dirty="0" smtClean="0"/>
              <a:t>0</a:t>
            </a:r>
            <a:endParaRPr lang="pt-PT" sz="1400" b="1" dirty="0"/>
          </a:p>
        </p:txBody>
      </p:sp>
      <p:sp>
        <p:nvSpPr>
          <p:cNvPr id="61" name="CaixaDeTexto 60"/>
          <p:cNvSpPr txBox="1"/>
          <p:nvPr/>
        </p:nvSpPr>
        <p:spPr>
          <a:xfrm>
            <a:off x="5158079" y="4366387"/>
            <a:ext cx="1977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rgbClr val="FF0000"/>
                </a:solidFill>
              </a:rPr>
              <a:t>-</a:t>
            </a:r>
            <a:r>
              <a:rPr lang="pt-PT" sz="1400" b="1" dirty="0">
                <a:solidFill>
                  <a:srgbClr val="FF0000"/>
                </a:solidFill>
              </a:rPr>
              <a:t> </a:t>
            </a:r>
            <a:r>
              <a:rPr lang="pt-PT" sz="1400" b="1" dirty="0" smtClean="0">
                <a:solidFill>
                  <a:srgbClr val="FF0000"/>
                </a:solidFill>
              </a:rPr>
              <a:t>1694,4      </a:t>
            </a:r>
            <a:r>
              <a:rPr lang="pt-PT" sz="1400" b="1" dirty="0" smtClean="0"/>
              <a:t>- 1694,4</a:t>
            </a:r>
            <a:endParaRPr lang="pt-PT" sz="1400" b="1" dirty="0"/>
          </a:p>
        </p:txBody>
      </p:sp>
      <p:sp>
        <p:nvSpPr>
          <p:cNvPr id="62" name="CaixaDeTexto 61"/>
          <p:cNvSpPr txBox="1"/>
          <p:nvPr/>
        </p:nvSpPr>
        <p:spPr>
          <a:xfrm>
            <a:off x="5263305" y="3963502"/>
            <a:ext cx="1606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rgbClr val="FF0000"/>
                </a:solidFill>
              </a:rPr>
              <a:t>- 487          </a:t>
            </a:r>
            <a:r>
              <a:rPr lang="pt-PT" sz="1400" b="1" dirty="0" smtClean="0"/>
              <a:t>- 350</a:t>
            </a:r>
            <a:endParaRPr lang="pt-PT" sz="1400" b="1" dirty="0"/>
          </a:p>
        </p:txBody>
      </p:sp>
      <p:sp>
        <p:nvSpPr>
          <p:cNvPr id="63" name="Título 1"/>
          <p:cNvSpPr txBox="1">
            <a:spLocks/>
          </p:cNvSpPr>
          <p:nvPr/>
        </p:nvSpPr>
        <p:spPr>
          <a:xfrm>
            <a:off x="0" y="0"/>
            <a:ext cx="9144000" cy="5492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t-PT" sz="1800" b="1" smtClean="0">
                <a:latin typeface="Arial" pitchFamily="34" charset="0"/>
                <a:cs typeface="Arial" pitchFamily="34" charset="0"/>
              </a:rPr>
              <a:t>ISEG – CURSO DE MAEG 2018/19 - INVESTIGAÇÃO OPERACIONAL II</a:t>
            </a:r>
            <a:endParaRPr lang="en-GB" sz="1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Marcador de Posição do Número do Diapositivo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836D53-F501-4FB7-87C6-763F36FBA10E}" type="slidenum">
              <a:rPr lang="en-GB" altLang="pt-PT" smtClean="0"/>
              <a:pPr>
                <a:defRPr/>
              </a:pPr>
              <a:t>7</a:t>
            </a:fld>
            <a:endParaRPr lang="en-GB" altLang="pt-PT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996"/>
    </mc:Choice>
    <mc:Fallback xmlns="">
      <p:transition spd="slow" advTm="203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o 3"/>
          <p:cNvGraphicFramePr>
            <a:graphicFrameLocks noChangeAspect="1"/>
          </p:cNvGraphicFramePr>
          <p:nvPr>
            <p:extLst/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922" name="Equação" r:id="rId6" imgW="114120" imgH="215640" progId="Equation.3">
                  <p:embed/>
                </p:oleObj>
              </mc:Choice>
              <mc:Fallback>
                <p:oleObj name="Equação" r:id="rId6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Subtítulo 5"/>
              <p:cNvSpPr>
                <a:spLocks noGrp="1"/>
              </p:cNvSpPr>
              <p:nvPr>
                <p:ph type="subTitle" idx="4294967295"/>
              </p:nvPr>
            </p:nvSpPr>
            <p:spPr>
              <a:xfrm>
                <a:off x="504177" y="491570"/>
                <a:ext cx="8182623" cy="6090760"/>
              </a:xfrm>
            </p:spPr>
            <p:txBody>
              <a:bodyPr/>
              <a:lstStyle/>
              <a:p>
                <a:pPr marL="0" indent="0" algn="l">
                  <a:buNone/>
                </a:pPr>
                <a:r>
                  <a:rPr lang="pt-PT" sz="1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12. Jogos Não Cooperativos de </a:t>
                </a:r>
                <a14:m>
                  <m:oMath xmlns:m="http://schemas.openxmlformats.org/officeDocument/2006/math">
                    <m:r>
                      <a:rPr lang="pt-PT" sz="16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𝒏</m:t>
                    </m:r>
                    <m:r>
                      <a:rPr lang="pt-PT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pt-PT" sz="1400" i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Pessoas</a:t>
                </a:r>
              </a:p>
              <a:p>
                <a:pPr marL="0" indent="0" algn="l">
                  <a:buNone/>
                </a:pPr>
                <a:endParaRPr lang="pt-PT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Quando o jogo é de </a:t>
                </a:r>
                <a14:m>
                  <m:oMath xmlns:m="http://schemas.openxmlformats.org/officeDocument/2006/math"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𝒏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pt-PT" sz="12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pt-PT" sz="1200" i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essoas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com </a:t>
                </a:r>
                <a14:m>
                  <m:oMath xmlns:m="http://schemas.openxmlformats.org/officeDocument/2006/math"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𝒏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&gt;2, independentemente de ser de soma nula (ou constante), põe-se a questão da solução ser cooperativa ou não-cooperativa. Neste ponto serão apenas discutidas soluções não-cooperativas. Aliás, quando se fala de ponto de equilíbrio de </a:t>
                </a:r>
                <a:r>
                  <a:rPr 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Nash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estamos a falar de solução não-cooperativa, embora </a:t>
                </a:r>
                <a:r>
                  <a:rPr lang="pt-PT" sz="12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Nash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também tenha estudado os jogos cooperativos.</a:t>
                </a:r>
              </a:p>
              <a:p>
                <a:pPr marL="0" indent="0" algn="just">
                  <a:buNone/>
                </a:pP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Como se sabe, neste caso temos um conjunto </a:t>
                </a:r>
                <a14:m>
                  <m:oMath xmlns:m="http://schemas.openxmlformats.org/officeDocument/2006/math"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𝒏</m:t>
                    </m:r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 jogadores,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𝑷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GB" sz="1400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,</a:t>
                </a:r>
                <a14:m>
                  <m:oMath xmlns:m="http://schemas.openxmlformats.org/officeDocument/2006/math">
                    <m:r>
                      <a:rPr lang="pt-PT" sz="1400" b="1" i="0" smtClean="0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  </m:t>
                    </m:r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𝑷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𝟐</m:t>
                        </m:r>
                      </m:sub>
                    </m:sSub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,…,</m:t>
                    </m:r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𝑷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𝒏</m:t>
                        </m:r>
                      </m:sub>
                    </m:sSub>
                    <m:r>
                      <a:rPr lang="pt-PT" sz="1400" b="0" i="1" smtClean="0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, </m:t>
                    </m:r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que dispõem cada um, respectivamente, de um conjunto de estratégias/acções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𝑺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GB" sz="1400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,</a:t>
                </a:r>
                <a14:m>
                  <m:oMath xmlns:m="http://schemas.openxmlformats.org/officeDocument/2006/math">
                    <m:r>
                      <a:rPr lang="pt-PT" sz="1400" b="1" i="0" smtClean="0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 </m:t>
                    </m:r>
                    <m:sSub>
                      <m:sSubPr>
                        <m:ctrlP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𝑺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𝟐</m:t>
                        </m:r>
                      </m:sub>
                    </m:sSub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,</m:t>
                    </m:r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…,</m:t>
                    </m:r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𝑺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𝒏</m:t>
                        </m:r>
                      </m:sub>
                    </m:sSub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 </m:t>
                    </m:r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 cada jogador </a:t>
                </a:r>
                <a14:m>
                  <m:oMath xmlns:m="http://schemas.openxmlformats.org/officeDocument/2006/math"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𝒊</m:t>
                    </m:r>
                    <m:r>
                      <a:rPr lang="pt-PT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 </a:t>
                </a:r>
                <a14:m>
                  <m:oMath xmlns:m="http://schemas.openxmlformats.org/officeDocument/2006/math"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𝒊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=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𝟏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, 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𝟐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, …,</m:t>
                    </m:r>
                    <m:r>
                      <a:rPr lang="pt-PT" sz="1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  <a:cs typeface="Arial" panose="020B0604020202020204" pitchFamily="34" charset="0"/>
                      </a:rPr>
                      <m:t>𝒏</m:t>
                    </m:r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tem uma função de ganhos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𝑳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𝒊</m:t>
                        </m:r>
                      </m:sub>
                    </m:sSub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(</m:t>
                    </m:r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𝒔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,,</m:t>
                    </m:r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𝒔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sub>
                    </m:sSub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,…,</m:t>
                    </m:r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𝒔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pt-PT" sz="1400" dirty="0">
                    <a:solidFill>
                      <a:schemeClr val="tx1"/>
                    </a:solidFill>
                  </a:rPr>
                  <a:t>)</a:t>
                </a:r>
                <a:r>
                  <a:rPr lang="pt-PT" sz="1200" dirty="0" smtClean="0">
                    <a:solidFill>
                      <a:schemeClr val="tx1"/>
                    </a:solidFill>
                  </a:rPr>
                  <a:t>, para todo 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𝒔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∈</m:t>
                    </m:r>
                  </m:oMath>
                </a14:m>
                <a:r>
                  <a:rPr lang="pt-PT" sz="1400" b="1" dirty="0">
                    <a:solidFill>
                      <a:schemeClr val="tx1"/>
                    </a:solidFill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𝑺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pt-PT" sz="1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𝒔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sub>
                    </m:sSub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∈</m:t>
                    </m:r>
                  </m:oMath>
                </a14:m>
                <a:r>
                  <a:rPr lang="pt-PT" sz="1400" b="1" dirty="0">
                    <a:solidFill>
                      <a:schemeClr val="tx1"/>
                    </a:solidFill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𝑺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𝟐</m:t>
                        </m:r>
                      </m:sub>
                    </m:sSub>
                    <m:r>
                      <a:rPr lang="pt-PT" sz="1400" b="0" i="0" smtClean="0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,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 …,</m:t>
                    </m:r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𝒔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𝒏</m:t>
                        </m:r>
                      </m:sub>
                    </m:sSub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∈</m:t>
                    </m:r>
                    <m:r>
                      <m:rPr>
                        <m:nor/>
                      </m:rPr>
                      <a:rPr lang="pt-PT" sz="1400" b="1" dirty="0">
                        <a:solidFill>
                          <a:schemeClr val="tx1"/>
                        </a:solidFill>
                        <a:cs typeface="Arial" pitchFamily="34" charset="0"/>
                      </a:rPr>
                      <m:t> </m:t>
                    </m:r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𝑺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isto é, para toda a combinação de estratégias dos jogadores envolvidos.</a:t>
                </a:r>
              </a:p>
              <a:p>
                <a:pPr marL="0" indent="0" algn="just">
                  <a:buNone/>
                </a:pP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 situação descrita, havendo ponto de equilíbrio em estratégias puras, cada jogador deve escolher a sua estratégia,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𝒔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supondo um comportamento racional dos restantes participantes na escolha das respectivas estratégias, de forma a maximizar o seu ganho. Matematicamente, uma combinação de estratégias </a:t>
                </a:r>
                <a:r>
                  <a:rPr lang="pt-PT" sz="1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𝒔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𝟏</m:t>
                        </m:r>
                      </m:sub>
                      <m:sup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pt-PT" sz="1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𝒔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𝟐</m:t>
                        </m:r>
                      </m:sub>
                      <m:sup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,…,</m:t>
                    </m:r>
                    <m:sSubSup>
                      <m:sSubSup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𝒔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𝒏</m:t>
                        </m:r>
                      </m:sub>
                      <m:sup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PT" sz="1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é um </a:t>
                </a:r>
                <a:r>
                  <a:rPr lang="pt-PT" sz="1200" b="1" i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ponto de equilíbrio de </a:t>
                </a:r>
                <a:r>
                  <a:rPr lang="pt-PT" sz="1200" b="1" i="1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Nash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ou </a:t>
                </a:r>
                <a:r>
                  <a:rPr lang="pt-PT" sz="1200" b="1" i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solução não-cooperativa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se, para todo o </a:t>
                </a:r>
                <a14:m>
                  <m:oMath xmlns:m="http://schemas.openxmlformats.org/officeDocument/2006/math"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𝒊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=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𝟏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, 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𝟐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, …,</m:t>
                    </m:r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Arial" panose="020B0604020202020204" pitchFamily="34" charset="0"/>
                      </a:rPr>
                      <m:t>𝒎</m:t>
                    </m:r>
                  </m:oMath>
                </a14:m>
                <a:r>
                  <a:rPr 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</a:p>
              <a:p>
                <a:pPr marL="0" indent="0" algn="just">
                  <a:buNone/>
                </a:pPr>
                <a:endParaRPr lang="pt-PT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  <a:tabLst>
                    <a:tab pos="8339138" algn="l"/>
                    <a:tab pos="8613775" algn="l"/>
                  </a:tabLst>
                </a:pPr>
                <a:r>
                  <a:rPr lang="en-GB" sz="1200" b="1" i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200" b="1" i="1" dirty="0" smtClean="0">
                    <a:latin typeface="Arial" pitchFamily="34" charset="0"/>
                    <a:cs typeface="Arial" pitchFamily="34" charset="0"/>
                  </a:rPr>
                  <a:t>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𝑳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𝒊</m:t>
                        </m:r>
                      </m:sub>
                    </m:sSub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(</m:t>
                    </m:r>
                    <m:sSubSup>
                      <m:sSubSupPr>
                        <m:ctrlP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𝒔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𝟏</m:t>
                        </m:r>
                      </m:sub>
                      <m:sup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∗</m:t>
                        </m:r>
                      </m:sup>
                    </m:sSubSup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…, </m:t>
                    </m:r>
                    <m:sSubSup>
                      <m:sSubSupPr>
                        <m:ctrlP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𝒔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𝒊</m:t>
                        </m:r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  <m:sup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  </m:t>
                    </m:r>
                    <m:sSubSup>
                      <m:sSubSup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𝒔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𝒊</m:t>
                        </m:r>
                      </m:sub>
                      <m:sup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,  </m:t>
                    </m:r>
                    <m:sSubSup>
                      <m:sSubSupPr>
                        <m:ctrlP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𝒔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𝒊</m:t>
                        </m:r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  <m:sup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,…,</m:t>
                    </m:r>
                    <m:sSubSup>
                      <m:sSubSupPr>
                        <m:ctrlP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𝒔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𝒏</m:t>
                        </m:r>
                      </m:sub>
                      <m:sup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pt-PT" sz="1400" b="0" i="0" smtClean="0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pt-PT" sz="1400" dirty="0">
                    <a:solidFill>
                      <a:schemeClr val="tx1"/>
                    </a:solidFill>
                  </a:rPr>
                  <a:t>  ≥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𝑳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𝒊</m:t>
                        </m:r>
                      </m:sub>
                    </m:sSub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(</m:t>
                    </m:r>
                    <m:sSubSup>
                      <m:sSubSup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Sup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𝒔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𝟏</m:t>
                        </m:r>
                      </m:sub>
                      <m:sup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∗</m:t>
                        </m:r>
                      </m:sup>
                    </m:sSubSup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,…, </m:t>
                    </m:r>
                    <m:sSubSup>
                      <m:sSubSup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𝒔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𝒊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  <m:sup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r>
                      <a:rPr lang="pt-PT" sz="1400" b="1" i="1" smtClean="0">
                        <a:solidFill>
                          <a:schemeClr val="tx1"/>
                        </a:solidFill>
                        <a:latin typeface="Cambria Math"/>
                      </a:rPr>
                      <m:t>  </m:t>
                    </m:r>
                    <m:sSub>
                      <m:sSubPr>
                        <m:ctrlP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𝒔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𝒊</m:t>
                        </m:r>
                      </m:sub>
                    </m:sSub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,  </m:t>
                    </m:r>
                    <m:sSubSup>
                      <m:sSubSup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𝒔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𝒊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𝟏</m:t>
                        </m:r>
                      </m:sub>
                      <m:sup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</a:rPr>
                      <m:t>,…,</m:t>
                    </m:r>
                    <m:sSubSup>
                      <m:sSubSup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𝒔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𝒏</m:t>
                        </m:r>
                      </m:sub>
                      <m:sup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pt-PT" sz="1400" b="0" i="0" smtClean="0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pt-PT" sz="1400" dirty="0">
                    <a:solidFill>
                      <a:schemeClr val="tx1"/>
                    </a:solidFill>
                  </a:rPr>
                  <a:t> </a:t>
                </a:r>
                <a:r>
                  <a:rPr lang="pt-PT" sz="1400" dirty="0" smtClean="0">
                    <a:solidFill>
                      <a:schemeClr val="tx1"/>
                    </a:solidFill>
                  </a:rPr>
                  <a:t>                          </a:t>
                </a:r>
                <a:r>
                  <a:rPr lang="pt-PT" sz="1200" dirty="0" smtClean="0">
                    <a:solidFill>
                      <a:schemeClr val="tx1"/>
                    </a:solidFill>
                  </a:rPr>
                  <a:t>(2.10)          </a:t>
                </a: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r>
                  <a:rPr lang="pt-PT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</a:t>
                </a:r>
                <a:endParaRPr lang="pt-PT" sz="12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 todo o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𝒔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𝒊</m:t>
                        </m:r>
                      </m:sub>
                    </m:sSub>
                    <m:r>
                      <a:rPr lang="pt-PT" sz="1400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∈</m:t>
                    </m:r>
                  </m:oMath>
                </a14:m>
                <a:r>
                  <a:rPr lang="pt-PT" sz="1400" b="1" dirty="0">
                    <a:solidFill>
                      <a:schemeClr val="tx1"/>
                    </a:solidFill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𝑺</m:t>
                        </m:r>
                      </m:e>
                      <m:sub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𝒊</m:t>
                        </m:r>
                      </m:sub>
                    </m:sSub>
                    <m:r>
                      <a:rPr lang="pt-PT" sz="1400" b="0" i="0" smtClean="0">
                        <a:solidFill>
                          <a:schemeClr val="tx1"/>
                        </a:solidFill>
                        <a:latin typeface="Cambria Math"/>
                        <a:cs typeface="Arial" pitchFamily="34" charset="0"/>
                      </a:rPr>
                      <m:t>.</m:t>
                    </m:r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Isto é,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𝒔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𝒊</m:t>
                        </m:r>
                      </m:sub>
                      <m:sup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pt-PT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resulta da solução de</a:t>
                </a:r>
              </a:p>
              <a:p>
                <a:pPr marL="0" indent="0">
                  <a:buNone/>
                </a:pPr>
                <a:r>
                  <a:rPr lang="pt-PT" sz="1400" b="1" dirty="0" smtClean="0">
                    <a:solidFill>
                      <a:schemeClr val="tx1"/>
                    </a:solidFill>
                    <a:cs typeface="Arial" pitchFamily="34" charset="0"/>
                  </a:rPr>
                  <a:t>                          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𝑴𝒂𝒙</m:t>
                        </m:r>
                        <m:r>
                          <a:rPr lang="pt-PT" sz="1400" b="1" i="1" smtClean="0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 </m:t>
                        </m:r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𝑳</m:t>
                        </m:r>
                      </m:e>
                      <m: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𝒊</m:t>
                        </m:r>
                      </m:sub>
                    </m:sSub>
                    <m:d>
                      <m:dPr>
                        <m:ctrlPr>
                          <a:rPr lang="pt-PT" sz="1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SupPr>
                          <m:e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  <a:cs typeface="Arial" pitchFamily="34" charset="0"/>
                              </a:rPr>
                              <m:t>∗</m:t>
                            </m:r>
                          </m:sup>
                        </m:sSubSup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,…, </m:t>
                        </m:r>
                        <m:sSubSup>
                          <m:sSubSupPr>
                            <m:ctrlP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𝒔</m:t>
                            </m:r>
                          </m:e>
                          <m:sub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𝒊</m:t>
                            </m:r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  <m:sup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∗</m:t>
                            </m:r>
                          </m:sup>
                        </m:sSubSup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,  </m:t>
                        </m:r>
                        <m:sSub>
                          <m:sSubPr>
                            <m:ctrlP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𝒔</m:t>
                            </m:r>
                          </m:e>
                          <m:sub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𝒊</m:t>
                            </m:r>
                          </m:sub>
                        </m:sSub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,  </m:t>
                        </m:r>
                        <m:sSubSup>
                          <m:sSubSupPr>
                            <m:ctrlP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𝒔</m:t>
                            </m:r>
                          </m:e>
                          <m:sub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𝒊</m:t>
                            </m:r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  <m:sup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∗</m:t>
                            </m:r>
                          </m:sup>
                        </m:sSubSup>
                        <m:r>
                          <a:rPr lang="pt-PT" sz="14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,…,</m:t>
                        </m:r>
                        <m:sSubSup>
                          <m:sSubSupPr>
                            <m:ctrlP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𝒔</m:t>
                            </m:r>
                          </m:e>
                          <m:sub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𝒏</m:t>
                            </m:r>
                          </m:sub>
                          <m:sup>
                            <m:r>
                              <a:rPr lang="pt-PT" sz="14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r>
                  <a:rPr lang="pt-PT" sz="1400" dirty="0">
                    <a:solidFill>
                      <a:schemeClr val="tx1"/>
                    </a:solidFill>
                  </a:rPr>
                  <a:t> </a:t>
                </a:r>
                <a:r>
                  <a:rPr lang="pt-PT" sz="1400" dirty="0" smtClean="0">
                    <a:solidFill>
                      <a:schemeClr val="tx1"/>
                    </a:solidFill>
                  </a:rPr>
                  <a:t>                                                  </a:t>
                </a:r>
                <a:r>
                  <a:rPr lang="pt-PT" sz="1200" dirty="0" smtClean="0">
                    <a:solidFill>
                      <a:schemeClr val="tx1"/>
                    </a:solidFill>
                  </a:rPr>
                  <a:t>(2.10a)</a:t>
                </a:r>
                <a:endParaRPr lang="pt-PT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l">
                  <a:buNone/>
                </a:pPr>
                <a:r>
                  <a:rPr lang="pt-PT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r>
                  <a:rPr lang="pt-PT" sz="12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                s. a: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𝒔</m:t>
                        </m:r>
                      </m:e>
                      <m:sub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𝒊</m:t>
                        </m:r>
                      </m:sub>
                    </m:sSub>
                    <m:r>
                      <a:rPr lang="pt-PT" sz="1200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∈</m:t>
                    </m:r>
                  </m:oMath>
                </a14:m>
                <a:r>
                  <a:rPr lang="pt-PT" sz="1200" b="1" dirty="0">
                    <a:solidFill>
                      <a:schemeClr val="tx1"/>
                    </a:solidFill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1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𝑺</m:t>
                        </m:r>
                      </m:e>
                      <m:sub>
                        <m:r>
                          <a:rPr lang="pt-PT" sz="1200" b="1" i="1">
                            <a:solidFill>
                              <a:schemeClr val="tx1"/>
                            </a:solidFill>
                            <a:latin typeface="Cambria Math"/>
                            <a:cs typeface="Arial" pitchFamily="34" charset="0"/>
                          </a:rPr>
                          <m:t>𝒊</m:t>
                        </m:r>
                      </m:sub>
                    </m:sSub>
                  </m:oMath>
                </a14:m>
                <a:endParaRPr lang="en-GB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0" indent="0" algn="l">
                  <a:buNone/>
                </a:pPr>
                <a:endParaRPr lang="en-GB" sz="12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0" indent="0" algn="just">
                  <a:buNone/>
                </a:pPr>
                <a:r>
                  <a:rPr lang="pt-PT" sz="1200" dirty="0" smtClean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Isto implica que nenhum jogador beneficia se mudar de estratégia  quando todos os demais se mantêm. Ninguém é incentivado a mudar unilateralmente de estratégia. É esta a essência do equilíbrio (não-cooperativo) de </a:t>
                </a:r>
                <a:r>
                  <a:rPr lang="pt-PT" sz="1200" dirty="0" err="1" smtClean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Nash</a:t>
                </a:r>
                <a:r>
                  <a:rPr lang="pt-PT" sz="1200" dirty="0" smtClean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, como já tínhamos referido nos jogos de duas pessoas, pois o princípio é o mesmo</a:t>
                </a:r>
                <a:r>
                  <a:rPr lang="en-GB" sz="1200" dirty="0" smtClean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Subtítulo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4294967295"/>
              </p:nvPr>
            </p:nvSpPr>
            <p:spPr>
              <a:xfrm>
                <a:off x="504177" y="491570"/>
                <a:ext cx="8182623" cy="6090760"/>
              </a:xfrm>
              <a:blipFill>
                <a:blip r:embed="rId8"/>
                <a:stretch>
                  <a:fillRect l="-224" r="-3279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o 2"/>
          <p:cNvGraphicFramePr>
            <a:graphicFrameLocks noChangeAspect="1"/>
          </p:cNvGraphicFramePr>
          <p:nvPr>
            <p:extLst/>
          </p:nvPr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923" name="Equação" r:id="rId9" imgW="114120" imgH="215640" progId="Equation.3">
                  <p:embed/>
                </p:oleObj>
              </mc:Choice>
              <mc:Fallback>
                <p:oleObj name="Equação" r:id="rId9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676456" y="597556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8BA8F932-C44C-4D51-BBA6-4BE62AF1DBD2}" type="slidenum">
              <a:rPr lang="en-GB" altLang="pt-PT" smtClean="0"/>
              <a:pPr>
                <a:defRPr/>
              </a:pPr>
              <a:t>8</a:t>
            </a:fld>
            <a:endParaRPr lang="en-GB" altLang="pt-PT" dirty="0"/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8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83"/>
    </mc:Choice>
    <mc:Fallback xmlns="">
      <p:transition spd="slow" advTm="32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21833</TotalTime>
  <Words>9706</Words>
  <Application>Microsoft Office PowerPoint</Application>
  <PresentationFormat>Apresentação no Ecrã (4:3)</PresentationFormat>
  <Paragraphs>621</Paragraphs>
  <Slides>22</Slides>
  <Notes>17</Notes>
  <HiddenSlides>0</HiddenSlides>
  <MMClips>14</MMClips>
  <ScaleCrop>false</ScaleCrop>
  <HeadingPairs>
    <vt:vector size="8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Cambria Math</vt:lpstr>
      <vt:lpstr>Times New Roman</vt:lpstr>
      <vt:lpstr>Tema do Office</vt:lpstr>
      <vt:lpstr>Equação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ISEG – CURSO DE MAEG 2018/19 - INVESTIGAÇÃO OPERACIONAL II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ISEG – CURSO DE MAEG 2018/19 - INVESTIGAÇÃO OPERACIONAL II</vt:lpstr>
      <vt:lpstr>ISEG – CURSO DE MAEG 2018/19 - INVESTIGAÇÃO OPERACIONAL II</vt:lpstr>
      <vt:lpstr>ISEG – CURSO DE MAEG 2018/19 - INVESTIGAÇÃO OPERACIONAL II</vt:lpstr>
      <vt:lpstr>ISEG – CURSO DE MAEG 2018/19 - INVESTIGAÇÃO OPERACIONAL II</vt:lpstr>
      <vt:lpstr>Apresentação do PowerPoint</vt:lpstr>
      <vt:lpstr>Apresentação do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ISEG – CURSO DE GESTÃO 2014/15 - INVESTIGAÇÃO OPERACIONAL</dc:title>
  <dc:creator>Particular</dc:creator>
  <cp:lastModifiedBy>Manuel Ramalhete</cp:lastModifiedBy>
  <cp:revision>1593</cp:revision>
  <cp:lastPrinted>2019-03-20T11:48:54Z</cp:lastPrinted>
  <dcterms:created xsi:type="dcterms:W3CDTF">2014-09-22T16:18:29Z</dcterms:created>
  <dcterms:modified xsi:type="dcterms:W3CDTF">2020-03-15T18:48:35Z</dcterms:modified>
</cp:coreProperties>
</file>